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92" r:id="rId2"/>
    <p:sldId id="267" r:id="rId3"/>
    <p:sldId id="321" r:id="rId4"/>
    <p:sldId id="273" r:id="rId5"/>
    <p:sldId id="257" r:id="rId6"/>
    <p:sldId id="258" r:id="rId7"/>
    <p:sldId id="259" r:id="rId8"/>
    <p:sldId id="271" r:id="rId9"/>
    <p:sldId id="272" r:id="rId10"/>
    <p:sldId id="260" r:id="rId11"/>
    <p:sldId id="263" r:id="rId12"/>
    <p:sldId id="264" r:id="rId13"/>
    <p:sldId id="296" r:id="rId14"/>
    <p:sldId id="261" r:id="rId15"/>
    <p:sldId id="270" r:id="rId16"/>
    <p:sldId id="288" r:id="rId17"/>
    <p:sldId id="302" r:id="rId18"/>
    <p:sldId id="347" r:id="rId19"/>
    <p:sldId id="328" r:id="rId20"/>
    <p:sldId id="333" r:id="rId21"/>
    <p:sldId id="336" r:id="rId22"/>
    <p:sldId id="340" r:id="rId23"/>
    <p:sldId id="281" r:id="rId24"/>
    <p:sldId id="278" r:id="rId25"/>
    <p:sldId id="343" r:id="rId26"/>
    <p:sldId id="346" r:id="rId27"/>
    <p:sldId id="307" r:id="rId28"/>
    <p:sldId id="308" r:id="rId29"/>
    <p:sldId id="31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94" autoAdjust="0"/>
  </p:normalViewPr>
  <p:slideViewPr>
    <p:cSldViewPr snapToGrid="0" snapToObjects="1">
      <p:cViewPr varScale="1">
        <p:scale>
          <a:sx n="134" d="100"/>
          <a:sy n="134" d="100"/>
        </p:scale>
        <p:origin x="-1392" y="-96"/>
      </p:cViewPr>
      <p:guideLst>
        <p:guide orient="horz" pos="2160"/>
        <p:guide pos="2880"/>
      </p:guideLst>
    </p:cSldViewPr>
  </p:slideViewPr>
  <p:notesTextViewPr>
    <p:cViewPr>
      <p:scale>
        <a:sx n="140" d="100"/>
        <a:sy n="14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3B9211-EB92-F645-84CB-D673E8233734}" type="datetimeFigureOut">
              <a:rPr lang="en-US" smtClean="0"/>
              <a:t>12/12/14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E16D1-1623-D24E-AAAF-9C26D8014705}" type="slidenum">
              <a:rPr lang="en-US" smtClean="0"/>
              <a:t>‹#›</a:t>
            </a:fld>
            <a:endParaRPr lang="en-US"/>
          </a:p>
        </p:txBody>
      </p:sp>
    </p:spTree>
    <p:extLst>
      <p:ext uri="{BB962C8B-B14F-4D97-AF65-F5344CB8AC3E}">
        <p14:creationId xmlns:p14="http://schemas.microsoft.com/office/powerpoint/2010/main" val="41682002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1</a:t>
            </a:fld>
            <a:endParaRPr lang="en-US"/>
          </a:p>
        </p:txBody>
      </p:sp>
    </p:spTree>
    <p:extLst>
      <p:ext uri="{BB962C8B-B14F-4D97-AF65-F5344CB8AC3E}">
        <p14:creationId xmlns:p14="http://schemas.microsoft.com/office/powerpoint/2010/main" val="56176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3E61741-7BE5-A840-A437-99B6F0D09E6C}" type="slidenum">
              <a:rPr lang="en-US" smtClean="0"/>
              <a:t>12</a:t>
            </a:fld>
            <a:endParaRPr lang="en-US"/>
          </a:p>
        </p:txBody>
      </p:sp>
    </p:spTree>
    <p:extLst>
      <p:ext uri="{BB962C8B-B14F-4D97-AF65-F5344CB8AC3E}">
        <p14:creationId xmlns:p14="http://schemas.microsoft.com/office/powerpoint/2010/main" val="215618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76F33AA-2ABF-D741-BE8B-52F514045DED}" type="slidenum">
              <a:rPr lang="en-US" smtClean="0"/>
              <a:t>13</a:t>
            </a:fld>
            <a:endParaRPr lang="en-US"/>
          </a:p>
        </p:txBody>
      </p:sp>
    </p:spTree>
    <p:extLst>
      <p:ext uri="{BB962C8B-B14F-4D97-AF65-F5344CB8AC3E}">
        <p14:creationId xmlns:p14="http://schemas.microsoft.com/office/powerpoint/2010/main" val="126477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14</a:t>
            </a:fld>
            <a:endParaRPr lang="en-US"/>
          </a:p>
        </p:txBody>
      </p:sp>
    </p:spTree>
    <p:extLst>
      <p:ext uri="{BB962C8B-B14F-4D97-AF65-F5344CB8AC3E}">
        <p14:creationId xmlns:p14="http://schemas.microsoft.com/office/powerpoint/2010/main" val="2602407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16</a:t>
            </a:fld>
            <a:endParaRPr lang="en-US"/>
          </a:p>
        </p:txBody>
      </p:sp>
    </p:spTree>
    <p:extLst>
      <p:ext uri="{BB962C8B-B14F-4D97-AF65-F5344CB8AC3E}">
        <p14:creationId xmlns:p14="http://schemas.microsoft.com/office/powerpoint/2010/main" val="2866694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18</a:t>
            </a:fld>
            <a:endParaRPr lang="en-US"/>
          </a:p>
        </p:txBody>
      </p:sp>
    </p:spTree>
    <p:extLst>
      <p:ext uri="{BB962C8B-B14F-4D97-AF65-F5344CB8AC3E}">
        <p14:creationId xmlns:p14="http://schemas.microsoft.com/office/powerpoint/2010/main" val="1841557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19</a:t>
            </a:fld>
            <a:endParaRPr lang="en-US"/>
          </a:p>
        </p:txBody>
      </p:sp>
    </p:spTree>
    <p:extLst>
      <p:ext uri="{BB962C8B-B14F-4D97-AF65-F5344CB8AC3E}">
        <p14:creationId xmlns:p14="http://schemas.microsoft.com/office/powerpoint/2010/main" val="1841557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21</a:t>
            </a:fld>
            <a:endParaRPr lang="en-US"/>
          </a:p>
        </p:txBody>
      </p:sp>
    </p:spTree>
    <p:extLst>
      <p:ext uri="{BB962C8B-B14F-4D97-AF65-F5344CB8AC3E}">
        <p14:creationId xmlns:p14="http://schemas.microsoft.com/office/powerpoint/2010/main" val="1841557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22</a:t>
            </a:fld>
            <a:endParaRPr lang="en-US"/>
          </a:p>
        </p:txBody>
      </p:sp>
    </p:spTree>
    <p:extLst>
      <p:ext uri="{BB962C8B-B14F-4D97-AF65-F5344CB8AC3E}">
        <p14:creationId xmlns:p14="http://schemas.microsoft.com/office/powerpoint/2010/main" val="184155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23</a:t>
            </a:fld>
            <a:endParaRPr lang="en-US"/>
          </a:p>
        </p:txBody>
      </p:sp>
    </p:spTree>
    <p:extLst>
      <p:ext uri="{BB962C8B-B14F-4D97-AF65-F5344CB8AC3E}">
        <p14:creationId xmlns:p14="http://schemas.microsoft.com/office/powerpoint/2010/main" val="154945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24</a:t>
            </a:fld>
            <a:endParaRPr lang="en-US"/>
          </a:p>
        </p:txBody>
      </p:sp>
    </p:spTree>
    <p:extLst>
      <p:ext uri="{BB962C8B-B14F-4D97-AF65-F5344CB8AC3E}">
        <p14:creationId xmlns:p14="http://schemas.microsoft.com/office/powerpoint/2010/main" val="289072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2</a:t>
            </a:fld>
            <a:endParaRPr lang="en-US"/>
          </a:p>
        </p:txBody>
      </p:sp>
    </p:spTree>
    <p:extLst>
      <p:ext uri="{BB962C8B-B14F-4D97-AF65-F5344CB8AC3E}">
        <p14:creationId xmlns:p14="http://schemas.microsoft.com/office/powerpoint/2010/main" val="429701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25</a:t>
            </a:fld>
            <a:endParaRPr lang="en-US"/>
          </a:p>
        </p:txBody>
      </p:sp>
    </p:spTree>
    <p:extLst>
      <p:ext uri="{BB962C8B-B14F-4D97-AF65-F5344CB8AC3E}">
        <p14:creationId xmlns:p14="http://schemas.microsoft.com/office/powerpoint/2010/main" val="2890729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26</a:t>
            </a:fld>
            <a:endParaRPr lang="en-US"/>
          </a:p>
        </p:txBody>
      </p:sp>
    </p:spTree>
    <p:extLst>
      <p:ext uri="{BB962C8B-B14F-4D97-AF65-F5344CB8AC3E}">
        <p14:creationId xmlns:p14="http://schemas.microsoft.com/office/powerpoint/2010/main" val="2890729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27</a:t>
            </a:fld>
            <a:endParaRPr lang="en-US"/>
          </a:p>
        </p:txBody>
      </p:sp>
    </p:spTree>
    <p:extLst>
      <p:ext uri="{BB962C8B-B14F-4D97-AF65-F5344CB8AC3E}">
        <p14:creationId xmlns:p14="http://schemas.microsoft.com/office/powerpoint/2010/main" val="3402251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28</a:t>
            </a:fld>
            <a:endParaRPr lang="en-US"/>
          </a:p>
        </p:txBody>
      </p:sp>
    </p:spTree>
    <p:extLst>
      <p:ext uri="{BB962C8B-B14F-4D97-AF65-F5344CB8AC3E}">
        <p14:creationId xmlns:p14="http://schemas.microsoft.com/office/powerpoint/2010/main" val="3402251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29</a:t>
            </a:fld>
            <a:endParaRPr lang="en-US"/>
          </a:p>
        </p:txBody>
      </p:sp>
    </p:spTree>
    <p:extLst>
      <p:ext uri="{BB962C8B-B14F-4D97-AF65-F5344CB8AC3E}">
        <p14:creationId xmlns:p14="http://schemas.microsoft.com/office/powerpoint/2010/main" val="340225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3</a:t>
            </a:fld>
            <a:endParaRPr lang="en-US"/>
          </a:p>
        </p:txBody>
      </p:sp>
    </p:spTree>
    <p:extLst>
      <p:ext uri="{BB962C8B-B14F-4D97-AF65-F5344CB8AC3E}">
        <p14:creationId xmlns:p14="http://schemas.microsoft.com/office/powerpoint/2010/main" val="265399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5</a:t>
            </a:fld>
            <a:endParaRPr lang="en-US"/>
          </a:p>
        </p:txBody>
      </p:sp>
    </p:spTree>
    <p:extLst>
      <p:ext uri="{BB962C8B-B14F-4D97-AF65-F5344CB8AC3E}">
        <p14:creationId xmlns:p14="http://schemas.microsoft.com/office/powerpoint/2010/main" val="433316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6</a:t>
            </a:fld>
            <a:endParaRPr lang="en-US"/>
          </a:p>
        </p:txBody>
      </p:sp>
    </p:spTree>
    <p:extLst>
      <p:ext uri="{BB962C8B-B14F-4D97-AF65-F5344CB8AC3E}">
        <p14:creationId xmlns:p14="http://schemas.microsoft.com/office/powerpoint/2010/main" val="251441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7</a:t>
            </a:fld>
            <a:endParaRPr lang="en-US"/>
          </a:p>
        </p:txBody>
      </p:sp>
    </p:spTree>
    <p:extLst>
      <p:ext uri="{BB962C8B-B14F-4D97-AF65-F5344CB8AC3E}">
        <p14:creationId xmlns:p14="http://schemas.microsoft.com/office/powerpoint/2010/main" val="2426824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E4E16D1-1623-D24E-AAAF-9C26D8014705}" type="slidenum">
              <a:rPr lang="en-US" smtClean="0"/>
              <a:t>8</a:t>
            </a:fld>
            <a:endParaRPr lang="en-US"/>
          </a:p>
        </p:txBody>
      </p:sp>
    </p:spTree>
    <p:extLst>
      <p:ext uri="{BB962C8B-B14F-4D97-AF65-F5344CB8AC3E}">
        <p14:creationId xmlns:p14="http://schemas.microsoft.com/office/powerpoint/2010/main" val="296769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F33AA-2ABF-D741-BE8B-52F514045DED}" type="slidenum">
              <a:rPr lang="en-US" smtClean="0"/>
              <a:t>10</a:t>
            </a:fld>
            <a:endParaRPr lang="en-US"/>
          </a:p>
        </p:txBody>
      </p:sp>
    </p:spTree>
    <p:extLst>
      <p:ext uri="{BB962C8B-B14F-4D97-AF65-F5344CB8AC3E}">
        <p14:creationId xmlns:p14="http://schemas.microsoft.com/office/powerpoint/2010/main" val="126477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3E61741-7BE5-A840-A437-99B6F0D09E6C}" type="slidenum">
              <a:rPr lang="en-US" smtClean="0"/>
              <a:t>11</a:t>
            </a:fld>
            <a:endParaRPr lang="en-US"/>
          </a:p>
        </p:txBody>
      </p:sp>
    </p:spTree>
    <p:extLst>
      <p:ext uri="{BB962C8B-B14F-4D97-AF65-F5344CB8AC3E}">
        <p14:creationId xmlns:p14="http://schemas.microsoft.com/office/powerpoint/2010/main" val="289070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3F7BFD-49FF-8949-A050-3106508D0DFE}" type="datetimeFigureOut">
              <a:rPr lang="en-US" smtClean="0"/>
              <a:t>12/12/14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6312-FA6F-9343-9027-D375EB74CBE2}" type="slidenum">
              <a:rPr lang="en-US" smtClean="0"/>
              <a:t>‹#›</a:t>
            </a:fld>
            <a:endParaRPr lang="en-US"/>
          </a:p>
        </p:txBody>
      </p:sp>
    </p:spTree>
    <p:extLst>
      <p:ext uri="{BB962C8B-B14F-4D97-AF65-F5344CB8AC3E}">
        <p14:creationId xmlns:p14="http://schemas.microsoft.com/office/powerpoint/2010/main" val="25898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F7BFD-49FF-8949-A050-3106508D0DFE}" type="datetimeFigureOut">
              <a:rPr lang="en-US" smtClean="0"/>
              <a:t>12/12/14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6312-FA6F-9343-9027-D375EB74CBE2}" type="slidenum">
              <a:rPr lang="en-US" smtClean="0"/>
              <a:t>‹#›</a:t>
            </a:fld>
            <a:endParaRPr lang="en-US"/>
          </a:p>
        </p:txBody>
      </p:sp>
    </p:spTree>
    <p:extLst>
      <p:ext uri="{BB962C8B-B14F-4D97-AF65-F5344CB8AC3E}">
        <p14:creationId xmlns:p14="http://schemas.microsoft.com/office/powerpoint/2010/main" val="316239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F7BFD-49FF-8949-A050-3106508D0DFE}" type="datetimeFigureOut">
              <a:rPr lang="en-US" smtClean="0"/>
              <a:t>12/12/14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6312-FA6F-9343-9027-D375EB74CBE2}" type="slidenum">
              <a:rPr lang="en-US" smtClean="0"/>
              <a:t>‹#›</a:t>
            </a:fld>
            <a:endParaRPr lang="en-US"/>
          </a:p>
        </p:txBody>
      </p:sp>
    </p:spTree>
    <p:extLst>
      <p:ext uri="{BB962C8B-B14F-4D97-AF65-F5344CB8AC3E}">
        <p14:creationId xmlns:p14="http://schemas.microsoft.com/office/powerpoint/2010/main" val="94184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F7BFD-49FF-8949-A050-3106508D0DFE}" type="datetimeFigureOut">
              <a:rPr lang="en-US" smtClean="0"/>
              <a:t>12/12/14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6312-FA6F-9343-9027-D375EB74CBE2}" type="slidenum">
              <a:rPr lang="en-US" smtClean="0"/>
              <a:t>‹#›</a:t>
            </a:fld>
            <a:endParaRPr lang="en-US"/>
          </a:p>
        </p:txBody>
      </p:sp>
    </p:spTree>
    <p:extLst>
      <p:ext uri="{BB962C8B-B14F-4D97-AF65-F5344CB8AC3E}">
        <p14:creationId xmlns:p14="http://schemas.microsoft.com/office/powerpoint/2010/main" val="423667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3F7BFD-49FF-8949-A050-3106508D0DFE}" type="datetimeFigureOut">
              <a:rPr lang="en-US" smtClean="0"/>
              <a:t>12/12/14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6312-FA6F-9343-9027-D375EB74CBE2}" type="slidenum">
              <a:rPr lang="en-US" smtClean="0"/>
              <a:t>‹#›</a:t>
            </a:fld>
            <a:endParaRPr lang="en-US"/>
          </a:p>
        </p:txBody>
      </p:sp>
    </p:spTree>
    <p:extLst>
      <p:ext uri="{BB962C8B-B14F-4D97-AF65-F5344CB8AC3E}">
        <p14:creationId xmlns:p14="http://schemas.microsoft.com/office/powerpoint/2010/main" val="342998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3F7BFD-49FF-8949-A050-3106508D0DFE}" type="datetimeFigureOut">
              <a:rPr lang="en-US" smtClean="0"/>
              <a:t>12/12/14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6312-FA6F-9343-9027-D375EB74CBE2}" type="slidenum">
              <a:rPr lang="en-US" smtClean="0"/>
              <a:t>‹#›</a:t>
            </a:fld>
            <a:endParaRPr lang="en-US"/>
          </a:p>
        </p:txBody>
      </p:sp>
    </p:spTree>
    <p:extLst>
      <p:ext uri="{BB962C8B-B14F-4D97-AF65-F5344CB8AC3E}">
        <p14:creationId xmlns:p14="http://schemas.microsoft.com/office/powerpoint/2010/main" val="377444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3F7BFD-49FF-8949-A050-3106508D0DFE}" type="datetimeFigureOut">
              <a:rPr lang="en-US" smtClean="0"/>
              <a:t>12/12/14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26312-FA6F-9343-9027-D375EB74CBE2}" type="slidenum">
              <a:rPr lang="en-US" smtClean="0"/>
              <a:t>‹#›</a:t>
            </a:fld>
            <a:endParaRPr lang="en-US"/>
          </a:p>
        </p:txBody>
      </p:sp>
    </p:spTree>
    <p:extLst>
      <p:ext uri="{BB962C8B-B14F-4D97-AF65-F5344CB8AC3E}">
        <p14:creationId xmlns:p14="http://schemas.microsoft.com/office/powerpoint/2010/main" val="49109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3F7BFD-49FF-8949-A050-3106508D0DFE}" type="datetimeFigureOut">
              <a:rPr lang="en-US" smtClean="0"/>
              <a:t>12/12/14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26312-FA6F-9343-9027-D375EB74CBE2}" type="slidenum">
              <a:rPr lang="en-US" smtClean="0"/>
              <a:t>‹#›</a:t>
            </a:fld>
            <a:endParaRPr lang="en-US"/>
          </a:p>
        </p:txBody>
      </p:sp>
    </p:spTree>
    <p:extLst>
      <p:ext uri="{BB962C8B-B14F-4D97-AF65-F5344CB8AC3E}">
        <p14:creationId xmlns:p14="http://schemas.microsoft.com/office/powerpoint/2010/main" val="409017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F7BFD-49FF-8949-A050-3106508D0DFE}" type="datetimeFigureOut">
              <a:rPr lang="en-US" smtClean="0"/>
              <a:t>12/12/14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26312-FA6F-9343-9027-D375EB74CBE2}" type="slidenum">
              <a:rPr lang="en-US" smtClean="0"/>
              <a:t>‹#›</a:t>
            </a:fld>
            <a:endParaRPr lang="en-US"/>
          </a:p>
        </p:txBody>
      </p:sp>
    </p:spTree>
    <p:extLst>
      <p:ext uri="{BB962C8B-B14F-4D97-AF65-F5344CB8AC3E}">
        <p14:creationId xmlns:p14="http://schemas.microsoft.com/office/powerpoint/2010/main" val="3060752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3F7BFD-49FF-8949-A050-3106508D0DFE}" type="datetimeFigureOut">
              <a:rPr lang="en-US" smtClean="0"/>
              <a:t>12/12/14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6312-FA6F-9343-9027-D375EB74CBE2}" type="slidenum">
              <a:rPr lang="en-US" smtClean="0"/>
              <a:t>‹#›</a:t>
            </a:fld>
            <a:endParaRPr lang="en-US"/>
          </a:p>
        </p:txBody>
      </p:sp>
    </p:spTree>
    <p:extLst>
      <p:ext uri="{BB962C8B-B14F-4D97-AF65-F5344CB8AC3E}">
        <p14:creationId xmlns:p14="http://schemas.microsoft.com/office/powerpoint/2010/main" val="231918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3F7BFD-49FF-8949-A050-3106508D0DFE}" type="datetimeFigureOut">
              <a:rPr lang="en-US" smtClean="0"/>
              <a:t>12/12/14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6312-FA6F-9343-9027-D375EB74CBE2}" type="slidenum">
              <a:rPr lang="en-US" smtClean="0"/>
              <a:t>‹#›</a:t>
            </a:fld>
            <a:endParaRPr lang="en-US"/>
          </a:p>
        </p:txBody>
      </p:sp>
    </p:spTree>
    <p:extLst>
      <p:ext uri="{BB962C8B-B14F-4D97-AF65-F5344CB8AC3E}">
        <p14:creationId xmlns:p14="http://schemas.microsoft.com/office/powerpoint/2010/main" val="3014295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F7BFD-49FF-8949-A050-3106508D0DFE}" type="datetimeFigureOut">
              <a:rPr lang="en-US" smtClean="0"/>
              <a:t>12/12/14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26312-FA6F-9343-9027-D375EB74CBE2}" type="slidenum">
              <a:rPr lang="en-US" smtClean="0"/>
              <a:t>‹#›</a:t>
            </a:fld>
            <a:endParaRPr lang="en-US"/>
          </a:p>
        </p:txBody>
      </p:sp>
    </p:spTree>
    <p:extLst>
      <p:ext uri="{BB962C8B-B14F-4D97-AF65-F5344CB8AC3E}">
        <p14:creationId xmlns:p14="http://schemas.microsoft.com/office/powerpoint/2010/main" val="1249073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2414" y="1000827"/>
            <a:ext cx="6604000" cy="3477875"/>
          </a:xfrm>
          <a:prstGeom prst="rect">
            <a:avLst/>
          </a:prstGeom>
        </p:spPr>
        <p:txBody>
          <a:bodyPr wrap="square">
            <a:spAutoFit/>
          </a:bodyPr>
          <a:lstStyle/>
          <a:p>
            <a:pPr algn="ctr"/>
            <a:r>
              <a:rPr lang="en-US" sz="3200" dirty="0">
                <a:latin typeface="Comic Sans MS"/>
                <a:cs typeface="Comic Sans MS"/>
              </a:rPr>
              <a:t>Flipping the Medical Histology course: How we </a:t>
            </a:r>
            <a:r>
              <a:rPr lang="en-US" sz="3200" dirty="0" smtClean="0">
                <a:latin typeface="Comic Sans MS"/>
                <a:cs typeface="Comic Sans MS"/>
              </a:rPr>
              <a:t>transitioned from </a:t>
            </a:r>
            <a:r>
              <a:rPr lang="en-US" sz="3200" dirty="0">
                <a:latin typeface="Comic Sans MS"/>
                <a:cs typeface="Comic Sans MS"/>
              </a:rPr>
              <a:t>lecture to interactive format all in one </a:t>
            </a:r>
            <a:r>
              <a:rPr lang="en-US" sz="3200" dirty="0" smtClean="0">
                <a:latin typeface="Comic Sans MS"/>
                <a:cs typeface="Comic Sans MS"/>
              </a:rPr>
              <a:t>year</a:t>
            </a:r>
          </a:p>
          <a:p>
            <a:pPr algn="ctr"/>
            <a:endParaRPr lang="en-US" sz="3200" dirty="0">
              <a:latin typeface="Comic Sans MS"/>
              <a:cs typeface="Comic Sans MS"/>
            </a:endParaRPr>
          </a:p>
          <a:p>
            <a:pPr algn="ctr"/>
            <a:r>
              <a:rPr lang="en-US" sz="2000" dirty="0" smtClean="0">
                <a:latin typeface="Comic Sans MS"/>
                <a:cs typeface="Comic Sans MS"/>
              </a:rPr>
              <a:t>Jeffrey K. </a:t>
            </a:r>
            <a:r>
              <a:rPr lang="en-US" sz="2000" dirty="0" err="1" smtClean="0">
                <a:latin typeface="Comic Sans MS"/>
                <a:cs typeface="Comic Sans MS"/>
              </a:rPr>
              <a:t>Marchant</a:t>
            </a:r>
            <a:r>
              <a:rPr lang="en-US" sz="2000" dirty="0" smtClean="0">
                <a:latin typeface="Comic Sans MS"/>
                <a:cs typeface="Comic Sans MS"/>
              </a:rPr>
              <a:t>, Ph.D.</a:t>
            </a:r>
          </a:p>
          <a:p>
            <a:pPr algn="ctr"/>
            <a:r>
              <a:rPr lang="en-US" sz="2000" dirty="0" smtClean="0">
                <a:latin typeface="Comic Sans MS"/>
                <a:cs typeface="Comic Sans MS"/>
              </a:rPr>
              <a:t>Department of Integrative Physiology &amp; Pathobiology</a:t>
            </a:r>
          </a:p>
          <a:p>
            <a:pPr algn="ctr"/>
            <a:r>
              <a:rPr lang="en-US" sz="2000" dirty="0" smtClean="0">
                <a:latin typeface="Comic Sans MS"/>
                <a:cs typeface="Comic Sans MS"/>
              </a:rPr>
              <a:t>Associate Director, Division of Medical Education</a:t>
            </a:r>
            <a:endParaRPr lang="en-US" sz="2000" dirty="0">
              <a:latin typeface="Comic Sans MS"/>
              <a:cs typeface="Comic Sans MS"/>
            </a:endParaRPr>
          </a:p>
        </p:txBody>
      </p:sp>
    </p:spTree>
    <p:extLst>
      <p:ext uri="{BB962C8B-B14F-4D97-AF65-F5344CB8AC3E}">
        <p14:creationId xmlns:p14="http://schemas.microsoft.com/office/powerpoint/2010/main" val="419193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4626" y="881826"/>
            <a:ext cx="2963238"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6" name="Rectangle 5"/>
          <p:cNvSpPr/>
          <p:nvPr/>
        </p:nvSpPr>
        <p:spPr>
          <a:xfrm>
            <a:off x="5272815" y="881826"/>
            <a:ext cx="1435049"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latin typeface="Comic Sans MS"/>
              <a:cs typeface="Comic Sans MS"/>
            </a:endParaRPr>
          </a:p>
        </p:txBody>
      </p:sp>
      <p:sp>
        <p:nvSpPr>
          <p:cNvPr id="36" name="TextBox 35"/>
          <p:cNvSpPr txBox="1"/>
          <p:nvPr/>
        </p:nvSpPr>
        <p:spPr>
          <a:xfrm>
            <a:off x="4028150" y="907979"/>
            <a:ext cx="997839" cy="461665"/>
          </a:xfrm>
          <a:prstGeom prst="rect">
            <a:avLst/>
          </a:prstGeom>
          <a:noFill/>
        </p:spPr>
        <p:txBody>
          <a:bodyPr wrap="none" rtlCol="0">
            <a:spAutoFit/>
          </a:bodyPr>
          <a:lstStyle/>
          <a:p>
            <a:r>
              <a:rPr lang="en-US" sz="2400" dirty="0" err="1" smtClean="0">
                <a:latin typeface="Comic Sans MS"/>
                <a:cs typeface="Comic Sans MS"/>
              </a:rPr>
              <a:t>iMCQ</a:t>
            </a:r>
            <a:endParaRPr lang="en-US" sz="2400" dirty="0">
              <a:latin typeface="Comic Sans MS"/>
              <a:cs typeface="Comic Sans MS"/>
            </a:endParaRPr>
          </a:p>
        </p:txBody>
      </p:sp>
      <p:sp>
        <p:nvSpPr>
          <p:cNvPr id="37" name="TextBox 36"/>
          <p:cNvSpPr txBox="1"/>
          <p:nvPr/>
        </p:nvSpPr>
        <p:spPr>
          <a:xfrm>
            <a:off x="5331610" y="907979"/>
            <a:ext cx="1249060" cy="461665"/>
          </a:xfrm>
          <a:prstGeom prst="rect">
            <a:avLst/>
          </a:prstGeom>
          <a:noFill/>
        </p:spPr>
        <p:txBody>
          <a:bodyPr wrap="none" rtlCol="0">
            <a:spAutoFit/>
          </a:bodyPr>
          <a:lstStyle/>
          <a:p>
            <a:r>
              <a:rPr lang="en-US" sz="2400" dirty="0" err="1" smtClean="0">
                <a:latin typeface="Comic Sans MS"/>
                <a:cs typeface="Comic Sans MS"/>
              </a:rPr>
              <a:t>iReview</a:t>
            </a:r>
            <a:endParaRPr lang="en-US" sz="2400" dirty="0">
              <a:latin typeface="Comic Sans MS"/>
              <a:cs typeface="Comic Sans MS"/>
            </a:endParaRPr>
          </a:p>
        </p:txBody>
      </p:sp>
      <p:cxnSp>
        <p:nvCxnSpPr>
          <p:cNvPr id="31" name="Straight Arrow Connector 30"/>
          <p:cNvCxnSpPr/>
          <p:nvPr/>
        </p:nvCxnSpPr>
        <p:spPr>
          <a:xfrm>
            <a:off x="4443795" y="1454283"/>
            <a:ext cx="0" cy="401878"/>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97485" y="1829153"/>
            <a:ext cx="8057539" cy="5078314"/>
          </a:xfrm>
          <a:prstGeom prst="rect">
            <a:avLst/>
          </a:prstGeom>
          <a:noFill/>
        </p:spPr>
        <p:txBody>
          <a:bodyPr wrap="none" rtlCol="0">
            <a:spAutoFit/>
          </a:bodyPr>
          <a:lstStyle/>
          <a:p>
            <a:r>
              <a:rPr lang="en-US" dirty="0" smtClean="0">
                <a:latin typeface="Comic Sans MS"/>
                <a:cs typeface="Comic Sans MS"/>
              </a:rPr>
              <a:t>-class divided into thirds; each group remained constant but the</a:t>
            </a:r>
          </a:p>
          <a:p>
            <a:r>
              <a:rPr lang="en-US" dirty="0">
                <a:latin typeface="Comic Sans MS"/>
                <a:cs typeface="Comic Sans MS"/>
              </a:rPr>
              <a:t> </a:t>
            </a:r>
            <a:r>
              <a:rPr lang="en-US" dirty="0" smtClean="0">
                <a:latin typeface="Comic Sans MS"/>
                <a:cs typeface="Comic Sans MS"/>
              </a:rPr>
              <a:t> three faculty rotated (thus 7-8 sessions with a given 65-student group)</a:t>
            </a:r>
          </a:p>
          <a:p>
            <a:endParaRPr lang="en-US" dirty="0">
              <a:latin typeface="Comic Sans MS"/>
              <a:cs typeface="Comic Sans MS"/>
            </a:endParaRPr>
          </a:p>
          <a:p>
            <a:r>
              <a:rPr lang="en-US" dirty="0" smtClean="0">
                <a:latin typeface="Comic Sans MS"/>
                <a:cs typeface="Comic Sans MS"/>
              </a:rPr>
              <a:t>-12 MCQs, alternating text/image questions, 2 min/question</a:t>
            </a:r>
          </a:p>
          <a:p>
            <a:r>
              <a:rPr lang="en-US" dirty="0">
                <a:latin typeface="Comic Sans MS"/>
                <a:cs typeface="Comic Sans MS"/>
              </a:rPr>
              <a:t>	</a:t>
            </a:r>
            <a:r>
              <a:rPr lang="en-US" dirty="0" smtClean="0">
                <a:latin typeface="Comic Sans MS"/>
                <a:cs typeface="Comic Sans MS"/>
              </a:rPr>
              <a:t>(students did NOT have prior access to the questions – but</a:t>
            </a:r>
          </a:p>
          <a:p>
            <a:r>
              <a:rPr lang="en-US" dirty="0">
                <a:latin typeface="Comic Sans MS"/>
                <a:cs typeface="Comic Sans MS"/>
              </a:rPr>
              <a:t> </a:t>
            </a:r>
            <a:r>
              <a:rPr lang="en-US" dirty="0" smtClean="0">
                <a:latin typeface="Comic Sans MS"/>
                <a:cs typeface="Comic Sans MS"/>
              </a:rPr>
              <a:t>      these (</a:t>
            </a:r>
            <a:r>
              <a:rPr lang="en-US" dirty="0">
                <a:latin typeface="Comic Sans MS"/>
                <a:cs typeface="Comic Sans MS"/>
              </a:rPr>
              <a:t>with answers) </a:t>
            </a:r>
            <a:r>
              <a:rPr lang="en-US" dirty="0" smtClean="0">
                <a:latin typeface="Comic Sans MS"/>
                <a:cs typeface="Comic Sans MS"/>
              </a:rPr>
              <a:t>are posted after class)</a:t>
            </a:r>
          </a:p>
          <a:p>
            <a:endParaRPr lang="en-US" dirty="0" smtClean="0">
              <a:latin typeface="Comic Sans MS"/>
              <a:cs typeface="Comic Sans MS"/>
            </a:endParaRPr>
          </a:p>
          <a:p>
            <a:r>
              <a:rPr lang="en-US" dirty="0" smtClean="0">
                <a:latin typeface="Comic Sans MS"/>
                <a:cs typeface="Comic Sans MS"/>
              </a:rPr>
              <a:t>-small groups (usually 2-3 students) discuss each question </a:t>
            </a:r>
          </a:p>
          <a:p>
            <a:r>
              <a:rPr lang="en-US" dirty="0">
                <a:latin typeface="Comic Sans MS"/>
                <a:cs typeface="Comic Sans MS"/>
              </a:rPr>
              <a:t> </a:t>
            </a:r>
            <a:r>
              <a:rPr lang="en-US" dirty="0" smtClean="0">
                <a:latin typeface="Comic Sans MS"/>
                <a:cs typeface="Comic Sans MS"/>
              </a:rPr>
              <a:t>      and distractors for 2 minutes and arrive at an answer</a:t>
            </a:r>
          </a:p>
          <a:p>
            <a:endParaRPr lang="en-US" dirty="0" smtClean="0">
              <a:latin typeface="Comic Sans MS"/>
              <a:cs typeface="Comic Sans MS"/>
            </a:endParaRPr>
          </a:p>
          <a:p>
            <a:r>
              <a:rPr lang="en-US" dirty="0" smtClean="0">
                <a:latin typeface="Comic Sans MS"/>
                <a:cs typeface="Comic Sans MS"/>
              </a:rPr>
              <a:t>-one group presents their decision &amp; rationale</a:t>
            </a:r>
          </a:p>
          <a:p>
            <a:endParaRPr lang="en-US" dirty="0" smtClean="0">
              <a:latin typeface="Comic Sans MS"/>
              <a:cs typeface="Comic Sans MS"/>
            </a:endParaRPr>
          </a:p>
          <a:p>
            <a:r>
              <a:rPr lang="en-US" dirty="0" smtClean="0">
                <a:latin typeface="Comic Sans MS"/>
                <a:cs typeface="Comic Sans MS"/>
              </a:rPr>
              <a:t>-open discussion to ensure all are in agreement about the</a:t>
            </a:r>
          </a:p>
          <a:p>
            <a:r>
              <a:rPr lang="en-US" dirty="0">
                <a:latin typeface="Comic Sans MS"/>
                <a:cs typeface="Comic Sans MS"/>
              </a:rPr>
              <a:t> </a:t>
            </a:r>
            <a:r>
              <a:rPr lang="en-US" dirty="0" smtClean="0">
                <a:latin typeface="Comic Sans MS"/>
                <a:cs typeface="Comic Sans MS"/>
              </a:rPr>
              <a:t>      correct answer and rationale</a:t>
            </a:r>
          </a:p>
          <a:p>
            <a:endParaRPr lang="en-US" dirty="0" smtClean="0">
              <a:latin typeface="Comic Sans MS"/>
              <a:cs typeface="Comic Sans MS"/>
            </a:endParaRPr>
          </a:p>
          <a:p>
            <a:r>
              <a:rPr lang="en-US" dirty="0" smtClean="0">
                <a:latin typeface="Comic Sans MS"/>
                <a:cs typeface="Comic Sans MS"/>
              </a:rPr>
              <a:t>-move on to next question</a:t>
            </a:r>
          </a:p>
          <a:p>
            <a:endParaRPr lang="en-US" dirty="0">
              <a:latin typeface="Comic Sans MS"/>
              <a:cs typeface="Comic Sans MS"/>
            </a:endParaRPr>
          </a:p>
          <a:p>
            <a:r>
              <a:rPr lang="en-US" dirty="0" smtClean="0">
                <a:latin typeface="Comic Sans MS"/>
                <a:cs typeface="Comic Sans MS"/>
              </a:rPr>
              <a:t>(this portion of the class lasts ~1 hour)</a:t>
            </a:r>
            <a:endParaRPr lang="en-US" dirty="0">
              <a:latin typeface="Comic Sans MS"/>
              <a:cs typeface="Comic Sans MS"/>
            </a:endParaRPr>
          </a:p>
        </p:txBody>
      </p:sp>
      <p:sp>
        <p:nvSpPr>
          <p:cNvPr id="10" name="TextBox 9"/>
          <p:cNvSpPr txBox="1"/>
          <p:nvPr/>
        </p:nvSpPr>
        <p:spPr>
          <a:xfrm>
            <a:off x="1749243" y="960693"/>
            <a:ext cx="2062321" cy="369332"/>
          </a:xfrm>
          <a:prstGeom prst="rect">
            <a:avLst/>
          </a:prstGeom>
          <a:noFill/>
        </p:spPr>
        <p:txBody>
          <a:bodyPr wrap="none" rtlCol="0">
            <a:spAutoFit/>
          </a:bodyPr>
          <a:lstStyle/>
          <a:p>
            <a:r>
              <a:rPr lang="en-US" dirty="0" smtClean="0">
                <a:latin typeface="Comic Sans MS"/>
                <a:cs typeface="Comic Sans MS"/>
              </a:rPr>
              <a:t>e-Syllabus, TUSK</a:t>
            </a:r>
            <a:endParaRPr lang="en-US" dirty="0">
              <a:latin typeface="Comic Sans MS"/>
              <a:cs typeface="Comic Sans MS"/>
            </a:endParaRPr>
          </a:p>
        </p:txBody>
      </p:sp>
      <p:sp>
        <p:nvSpPr>
          <p:cNvPr id="11" name="Rectangle 10"/>
          <p:cNvSpPr/>
          <p:nvPr/>
        </p:nvSpPr>
        <p:spPr>
          <a:xfrm>
            <a:off x="1808481" y="881826"/>
            <a:ext cx="1936146" cy="5173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2" name="TextBox 1"/>
          <p:cNvSpPr txBox="1"/>
          <p:nvPr/>
        </p:nvSpPr>
        <p:spPr>
          <a:xfrm>
            <a:off x="2936240" y="121920"/>
            <a:ext cx="3094868" cy="646331"/>
          </a:xfrm>
          <a:prstGeom prst="rect">
            <a:avLst/>
          </a:prstGeom>
          <a:noFill/>
        </p:spPr>
        <p:txBody>
          <a:bodyPr wrap="none" rtlCol="0">
            <a:spAutoFit/>
          </a:bodyPr>
          <a:lstStyle/>
          <a:p>
            <a:r>
              <a:rPr lang="en-US" sz="3600" dirty="0" smtClean="0">
                <a:latin typeface="Comic Sans MS"/>
                <a:cs typeface="Comic Sans MS"/>
              </a:rPr>
              <a:t>During class…</a:t>
            </a:r>
            <a:endParaRPr lang="en-US" sz="3600" dirty="0">
              <a:latin typeface="Comic Sans MS"/>
              <a:cs typeface="Comic Sans MS"/>
            </a:endParaRPr>
          </a:p>
        </p:txBody>
      </p:sp>
    </p:spTree>
    <p:extLst>
      <p:ext uri="{BB962C8B-B14F-4D97-AF65-F5344CB8AC3E}">
        <p14:creationId xmlns:p14="http://schemas.microsoft.com/office/powerpoint/2010/main" val="40554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965575" y="158273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4100" name="Text Box 4"/>
          <p:cNvSpPr txBox="1">
            <a:spLocks noChangeArrowheads="1"/>
          </p:cNvSpPr>
          <p:nvPr/>
        </p:nvSpPr>
        <p:spPr bwMode="auto">
          <a:xfrm>
            <a:off x="4662320" y="955808"/>
            <a:ext cx="4481680" cy="477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smtClean="0">
                <a:latin typeface="Arial"/>
                <a:cs typeface="Arial"/>
              </a:rPr>
              <a:t>1) What is NOT </a:t>
            </a:r>
          </a:p>
          <a:p>
            <a:r>
              <a:rPr lang="en-US" sz="3200" b="1" dirty="0" smtClean="0">
                <a:latin typeface="Arial"/>
                <a:cs typeface="Arial"/>
              </a:rPr>
              <a:t>depicted in this</a:t>
            </a:r>
          </a:p>
          <a:p>
            <a:r>
              <a:rPr lang="en-US" sz="3200" b="1" dirty="0" smtClean="0">
                <a:latin typeface="Arial"/>
                <a:cs typeface="Arial"/>
              </a:rPr>
              <a:t>image?</a:t>
            </a:r>
            <a:endParaRPr lang="en-US" sz="3200" b="1" dirty="0">
              <a:latin typeface="Arial"/>
              <a:cs typeface="Arial"/>
            </a:endParaRPr>
          </a:p>
          <a:p>
            <a:endParaRPr lang="en-US" sz="2800" dirty="0">
              <a:latin typeface="Arial"/>
              <a:cs typeface="Arial"/>
            </a:endParaRPr>
          </a:p>
          <a:p>
            <a:r>
              <a:rPr lang="en-US" sz="3000" dirty="0" smtClean="0">
                <a:latin typeface="Arial"/>
                <a:cs typeface="Arial"/>
              </a:rPr>
              <a:t>a) sweat gland ducts</a:t>
            </a:r>
          </a:p>
          <a:p>
            <a:r>
              <a:rPr lang="en-US" sz="3000" dirty="0" smtClean="0">
                <a:latin typeface="Arial"/>
                <a:cs typeface="Arial"/>
              </a:rPr>
              <a:t>b) </a:t>
            </a:r>
            <a:r>
              <a:rPr lang="en-US" sz="3000" dirty="0" err="1" smtClean="0">
                <a:latin typeface="Arial"/>
                <a:cs typeface="Arial"/>
              </a:rPr>
              <a:t>pacinian</a:t>
            </a:r>
            <a:r>
              <a:rPr lang="en-US" sz="3000" dirty="0" smtClean="0">
                <a:latin typeface="Arial"/>
                <a:cs typeface="Arial"/>
              </a:rPr>
              <a:t> corpuscles</a:t>
            </a:r>
          </a:p>
          <a:p>
            <a:r>
              <a:rPr lang="en-US" sz="3000" dirty="0" smtClean="0">
                <a:latin typeface="Arial"/>
                <a:cs typeface="Arial"/>
              </a:rPr>
              <a:t>c) dermis</a:t>
            </a:r>
          </a:p>
          <a:p>
            <a:r>
              <a:rPr lang="en-US" sz="3000" dirty="0" smtClean="0">
                <a:latin typeface="Arial"/>
                <a:cs typeface="Arial"/>
              </a:rPr>
              <a:t>d) </a:t>
            </a:r>
            <a:r>
              <a:rPr lang="en-US" sz="3000" dirty="0" err="1" smtClean="0">
                <a:latin typeface="Arial"/>
                <a:cs typeface="Arial"/>
              </a:rPr>
              <a:t>Meissner’s</a:t>
            </a:r>
            <a:r>
              <a:rPr lang="en-US" sz="3000" dirty="0" smtClean="0">
                <a:latin typeface="Arial"/>
                <a:cs typeface="Arial"/>
              </a:rPr>
              <a:t> corpuscles</a:t>
            </a:r>
          </a:p>
          <a:p>
            <a:r>
              <a:rPr lang="en-US" sz="3000" dirty="0" smtClean="0">
                <a:latin typeface="Arial"/>
                <a:cs typeface="Arial"/>
              </a:rPr>
              <a:t>e) sweat gland secretory</a:t>
            </a:r>
          </a:p>
          <a:p>
            <a:r>
              <a:rPr lang="en-US" sz="3000" dirty="0">
                <a:latin typeface="Arial"/>
                <a:cs typeface="Arial"/>
              </a:rPr>
              <a:t> </a:t>
            </a:r>
            <a:r>
              <a:rPr lang="en-US" sz="3000" dirty="0" smtClean="0">
                <a:latin typeface="Arial"/>
                <a:cs typeface="Arial"/>
              </a:rPr>
              <a:t>    units</a:t>
            </a:r>
            <a:endParaRPr lang="en-US" sz="3000" dirty="0">
              <a:latin typeface="Arial"/>
              <a:cs typeface="Arial"/>
            </a:endParaRPr>
          </a:p>
        </p:txBody>
      </p:sp>
      <p:sp>
        <p:nvSpPr>
          <p:cNvPr id="3" name="TextBox 2"/>
          <p:cNvSpPr txBox="1"/>
          <p:nvPr/>
        </p:nvSpPr>
        <p:spPr>
          <a:xfrm>
            <a:off x="1484923" y="3341077"/>
            <a:ext cx="184666" cy="369332"/>
          </a:xfrm>
          <a:prstGeom prst="rect">
            <a:avLst/>
          </a:prstGeom>
          <a:noFill/>
        </p:spPr>
        <p:txBody>
          <a:bodyPr wrap="none" rtlCol="0">
            <a:spAutoFit/>
          </a:bodyPr>
          <a:lstStyle/>
          <a:p>
            <a:endParaRPr lang="en-US" dirty="0"/>
          </a:p>
        </p:txBody>
      </p:sp>
      <p:pic>
        <p:nvPicPr>
          <p:cNvPr id="2" name="Picture 1" descr="JM_Flipped IntQ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25" y="349494"/>
            <a:ext cx="4488025" cy="6025150"/>
          </a:xfrm>
          <a:prstGeom prst="rect">
            <a:avLst/>
          </a:prstGeom>
        </p:spPr>
      </p:pic>
    </p:spTree>
    <p:extLst>
      <p:ext uri="{BB962C8B-B14F-4D97-AF65-F5344CB8AC3E}">
        <p14:creationId xmlns:p14="http://schemas.microsoft.com/office/powerpoint/2010/main" val="1934701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586445" y="388134"/>
            <a:ext cx="7950672" cy="575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a:defRPr sz="2400">
                <a:solidFill>
                  <a:schemeClr val="tx1"/>
                </a:solidFill>
                <a:latin typeface="Times" charset="0"/>
                <a:ea typeface="ＭＳ Ｐゴシック" charset="0"/>
              </a:defRPr>
            </a:lvl1pPr>
            <a:lvl2pPr marL="914400"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b="1" dirty="0" smtClean="0">
                <a:latin typeface="Arial"/>
                <a:cs typeface="Arial"/>
              </a:rPr>
              <a:t>2) What can be described by all three of the following characteristics:</a:t>
            </a:r>
          </a:p>
          <a:p>
            <a:endParaRPr lang="en-US" sz="1200" b="1" dirty="0" smtClean="0">
              <a:latin typeface="Arial"/>
              <a:cs typeface="Arial"/>
            </a:endParaRPr>
          </a:p>
          <a:p>
            <a:r>
              <a:rPr lang="en-US" sz="3200" dirty="0">
                <a:latin typeface="Arial"/>
                <a:cs typeface="Arial"/>
              </a:rPr>
              <a:t>	</a:t>
            </a:r>
            <a:r>
              <a:rPr lang="en-US" sz="3200" dirty="0" smtClean="0">
                <a:latin typeface="Arial"/>
                <a:cs typeface="Arial"/>
              </a:rPr>
              <a:t>	-stratified cuboidal epithelium</a:t>
            </a:r>
          </a:p>
          <a:p>
            <a:r>
              <a:rPr lang="en-US" sz="3200" dirty="0">
                <a:latin typeface="Arial"/>
                <a:cs typeface="Arial"/>
              </a:rPr>
              <a:t>	</a:t>
            </a:r>
            <a:r>
              <a:rPr lang="en-US" sz="3200" dirty="0" smtClean="0">
                <a:latin typeface="Arial"/>
                <a:cs typeface="Arial"/>
              </a:rPr>
              <a:t>	-sodium </a:t>
            </a:r>
            <a:r>
              <a:rPr lang="en-US" sz="3200" dirty="0" err="1" smtClean="0">
                <a:latin typeface="Arial"/>
                <a:cs typeface="Arial"/>
              </a:rPr>
              <a:t>resorption</a:t>
            </a:r>
            <a:endParaRPr lang="en-US" sz="3200" dirty="0" smtClean="0">
              <a:latin typeface="Arial"/>
              <a:cs typeface="Arial"/>
            </a:endParaRPr>
          </a:p>
          <a:p>
            <a:r>
              <a:rPr lang="en-US" sz="3200" dirty="0">
                <a:latin typeface="Arial"/>
                <a:cs typeface="Arial"/>
              </a:rPr>
              <a:t>	</a:t>
            </a:r>
            <a:r>
              <a:rPr lang="en-US" sz="3200" dirty="0" smtClean="0">
                <a:latin typeface="Arial"/>
                <a:cs typeface="Arial"/>
              </a:rPr>
              <a:t>	-location in dermis and epidermis</a:t>
            </a:r>
          </a:p>
          <a:p>
            <a:endParaRPr lang="en-US" sz="3200" dirty="0">
              <a:latin typeface="Arial"/>
              <a:cs typeface="Arial"/>
            </a:endParaRPr>
          </a:p>
          <a:p>
            <a:r>
              <a:rPr lang="en-US" sz="3200" dirty="0" smtClean="0">
                <a:latin typeface="Arial"/>
                <a:cs typeface="Arial"/>
              </a:rPr>
              <a:t>a) apocrine sweat glands</a:t>
            </a:r>
          </a:p>
          <a:p>
            <a:r>
              <a:rPr lang="en-US" sz="3200" dirty="0" smtClean="0">
                <a:latin typeface="Arial"/>
                <a:cs typeface="Arial"/>
              </a:rPr>
              <a:t>b) </a:t>
            </a:r>
            <a:r>
              <a:rPr lang="en-US" sz="3200" dirty="0" err="1" smtClean="0">
                <a:latin typeface="Arial"/>
                <a:cs typeface="Arial"/>
              </a:rPr>
              <a:t>eccrine</a:t>
            </a:r>
            <a:r>
              <a:rPr lang="en-US" sz="3200" dirty="0" smtClean="0">
                <a:latin typeface="Arial"/>
                <a:cs typeface="Arial"/>
              </a:rPr>
              <a:t> gland secretory portions</a:t>
            </a:r>
          </a:p>
          <a:p>
            <a:r>
              <a:rPr lang="en-US" sz="3200" dirty="0" smtClean="0">
                <a:latin typeface="Arial"/>
                <a:cs typeface="Arial"/>
              </a:rPr>
              <a:t>c) </a:t>
            </a:r>
            <a:r>
              <a:rPr lang="en-US" sz="3200" dirty="0" err="1" smtClean="0">
                <a:latin typeface="Arial"/>
                <a:cs typeface="Arial"/>
              </a:rPr>
              <a:t>eccrine</a:t>
            </a:r>
            <a:r>
              <a:rPr lang="en-US" sz="3200" dirty="0" smtClean="0">
                <a:latin typeface="Arial"/>
                <a:cs typeface="Arial"/>
              </a:rPr>
              <a:t> gland ducts</a:t>
            </a:r>
          </a:p>
          <a:p>
            <a:r>
              <a:rPr lang="en-US" sz="3200" dirty="0" smtClean="0">
                <a:latin typeface="Arial"/>
                <a:cs typeface="Arial"/>
              </a:rPr>
              <a:t>d) sebaceous gland ducts</a:t>
            </a:r>
          </a:p>
          <a:p>
            <a:r>
              <a:rPr lang="en-US" sz="3200" dirty="0" smtClean="0">
                <a:latin typeface="Arial"/>
                <a:cs typeface="Arial"/>
              </a:rPr>
              <a:t>e) hair follicles</a:t>
            </a:r>
            <a:endParaRPr lang="en-US" sz="3200" dirty="0">
              <a:latin typeface="Arial"/>
              <a:cs typeface="Arial"/>
            </a:endParaRPr>
          </a:p>
        </p:txBody>
      </p:sp>
    </p:spTree>
    <p:extLst>
      <p:ext uri="{BB962C8B-B14F-4D97-AF65-F5344CB8AC3E}">
        <p14:creationId xmlns:p14="http://schemas.microsoft.com/office/powerpoint/2010/main" val="4108736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4626" y="881826"/>
            <a:ext cx="2963238"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6" name="Rectangle 5"/>
          <p:cNvSpPr/>
          <p:nvPr/>
        </p:nvSpPr>
        <p:spPr>
          <a:xfrm>
            <a:off x="5272815" y="881826"/>
            <a:ext cx="1435049"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latin typeface="Comic Sans MS"/>
              <a:cs typeface="Comic Sans MS"/>
            </a:endParaRPr>
          </a:p>
        </p:txBody>
      </p:sp>
      <p:sp>
        <p:nvSpPr>
          <p:cNvPr id="36" name="TextBox 35"/>
          <p:cNvSpPr txBox="1"/>
          <p:nvPr/>
        </p:nvSpPr>
        <p:spPr>
          <a:xfrm>
            <a:off x="4028150" y="907979"/>
            <a:ext cx="997839" cy="461665"/>
          </a:xfrm>
          <a:prstGeom prst="rect">
            <a:avLst/>
          </a:prstGeom>
          <a:noFill/>
        </p:spPr>
        <p:txBody>
          <a:bodyPr wrap="none" rtlCol="0">
            <a:spAutoFit/>
          </a:bodyPr>
          <a:lstStyle/>
          <a:p>
            <a:r>
              <a:rPr lang="en-US" sz="2400" dirty="0" err="1" smtClean="0">
                <a:latin typeface="Comic Sans MS"/>
                <a:cs typeface="Comic Sans MS"/>
              </a:rPr>
              <a:t>iMCQ</a:t>
            </a:r>
            <a:endParaRPr lang="en-US" sz="2400" dirty="0">
              <a:latin typeface="Comic Sans MS"/>
              <a:cs typeface="Comic Sans MS"/>
            </a:endParaRPr>
          </a:p>
        </p:txBody>
      </p:sp>
      <p:sp>
        <p:nvSpPr>
          <p:cNvPr id="37" name="TextBox 36"/>
          <p:cNvSpPr txBox="1"/>
          <p:nvPr/>
        </p:nvSpPr>
        <p:spPr>
          <a:xfrm>
            <a:off x="5331610" y="907979"/>
            <a:ext cx="1249060" cy="461665"/>
          </a:xfrm>
          <a:prstGeom prst="rect">
            <a:avLst/>
          </a:prstGeom>
          <a:noFill/>
        </p:spPr>
        <p:txBody>
          <a:bodyPr wrap="none" rtlCol="0">
            <a:spAutoFit/>
          </a:bodyPr>
          <a:lstStyle/>
          <a:p>
            <a:r>
              <a:rPr lang="en-US" sz="2400" dirty="0" err="1" smtClean="0">
                <a:latin typeface="Comic Sans MS"/>
                <a:cs typeface="Comic Sans MS"/>
              </a:rPr>
              <a:t>iReview</a:t>
            </a:r>
            <a:endParaRPr lang="en-US" sz="2400" dirty="0">
              <a:latin typeface="Comic Sans MS"/>
              <a:cs typeface="Comic Sans MS"/>
            </a:endParaRPr>
          </a:p>
        </p:txBody>
      </p:sp>
      <p:cxnSp>
        <p:nvCxnSpPr>
          <p:cNvPr id="31" name="Straight Arrow Connector 30"/>
          <p:cNvCxnSpPr/>
          <p:nvPr/>
        </p:nvCxnSpPr>
        <p:spPr>
          <a:xfrm>
            <a:off x="4443795" y="1454283"/>
            <a:ext cx="0" cy="401878"/>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97485" y="1829153"/>
            <a:ext cx="8057539" cy="5078314"/>
          </a:xfrm>
          <a:prstGeom prst="rect">
            <a:avLst/>
          </a:prstGeom>
          <a:noFill/>
        </p:spPr>
        <p:txBody>
          <a:bodyPr wrap="none" rtlCol="0">
            <a:spAutoFit/>
          </a:bodyPr>
          <a:lstStyle/>
          <a:p>
            <a:r>
              <a:rPr lang="en-US" dirty="0" smtClean="0">
                <a:latin typeface="Comic Sans MS"/>
                <a:cs typeface="Comic Sans MS"/>
              </a:rPr>
              <a:t>-class divided into thirds; each group remained constant but the</a:t>
            </a:r>
          </a:p>
          <a:p>
            <a:r>
              <a:rPr lang="en-US" dirty="0">
                <a:latin typeface="Comic Sans MS"/>
                <a:cs typeface="Comic Sans MS"/>
              </a:rPr>
              <a:t> </a:t>
            </a:r>
            <a:r>
              <a:rPr lang="en-US" dirty="0" smtClean="0">
                <a:latin typeface="Comic Sans MS"/>
                <a:cs typeface="Comic Sans MS"/>
              </a:rPr>
              <a:t> three faculty rotated (thus 7-8 sessions with a given 65-student group)</a:t>
            </a:r>
          </a:p>
          <a:p>
            <a:endParaRPr lang="en-US" dirty="0">
              <a:latin typeface="Comic Sans MS"/>
              <a:cs typeface="Comic Sans MS"/>
            </a:endParaRPr>
          </a:p>
          <a:p>
            <a:r>
              <a:rPr lang="en-US" dirty="0" smtClean="0">
                <a:latin typeface="Comic Sans MS"/>
                <a:cs typeface="Comic Sans MS"/>
              </a:rPr>
              <a:t>-12 MCQs, alternating text/image </a:t>
            </a:r>
            <a:r>
              <a:rPr lang="en-US" dirty="0">
                <a:latin typeface="Comic Sans MS"/>
                <a:cs typeface="Comic Sans MS"/>
              </a:rPr>
              <a:t>questions, 2 min/question</a:t>
            </a:r>
            <a:endParaRPr lang="en-US" dirty="0" smtClean="0">
              <a:latin typeface="Comic Sans MS"/>
              <a:cs typeface="Comic Sans MS"/>
            </a:endParaRPr>
          </a:p>
          <a:p>
            <a:r>
              <a:rPr lang="en-US" dirty="0">
                <a:latin typeface="Comic Sans MS"/>
                <a:cs typeface="Comic Sans MS"/>
              </a:rPr>
              <a:t>	</a:t>
            </a:r>
            <a:r>
              <a:rPr lang="en-US" dirty="0" smtClean="0">
                <a:latin typeface="Comic Sans MS"/>
                <a:cs typeface="Comic Sans MS"/>
              </a:rPr>
              <a:t>(students did NOT have prior access to the questions – but</a:t>
            </a:r>
          </a:p>
          <a:p>
            <a:r>
              <a:rPr lang="en-US" dirty="0">
                <a:latin typeface="Comic Sans MS"/>
                <a:cs typeface="Comic Sans MS"/>
              </a:rPr>
              <a:t> </a:t>
            </a:r>
            <a:r>
              <a:rPr lang="en-US" dirty="0" smtClean="0">
                <a:latin typeface="Comic Sans MS"/>
                <a:cs typeface="Comic Sans MS"/>
              </a:rPr>
              <a:t>      these (with answers) are posted after class)</a:t>
            </a:r>
          </a:p>
          <a:p>
            <a:endParaRPr lang="en-US" dirty="0" smtClean="0">
              <a:latin typeface="Comic Sans MS"/>
              <a:cs typeface="Comic Sans MS"/>
            </a:endParaRPr>
          </a:p>
          <a:p>
            <a:r>
              <a:rPr lang="en-US" dirty="0" smtClean="0">
                <a:latin typeface="Comic Sans MS"/>
                <a:cs typeface="Comic Sans MS"/>
              </a:rPr>
              <a:t>-small groups (usually 2-3 students) discuss each question </a:t>
            </a:r>
          </a:p>
          <a:p>
            <a:r>
              <a:rPr lang="en-US" dirty="0">
                <a:latin typeface="Comic Sans MS"/>
                <a:cs typeface="Comic Sans MS"/>
              </a:rPr>
              <a:t> </a:t>
            </a:r>
            <a:r>
              <a:rPr lang="en-US" dirty="0" smtClean="0">
                <a:latin typeface="Comic Sans MS"/>
                <a:cs typeface="Comic Sans MS"/>
              </a:rPr>
              <a:t>      and distractors for 2 minutes and arrive at an answer</a:t>
            </a:r>
          </a:p>
          <a:p>
            <a:endParaRPr lang="en-US" dirty="0" smtClean="0">
              <a:latin typeface="Comic Sans MS"/>
              <a:cs typeface="Comic Sans MS"/>
            </a:endParaRPr>
          </a:p>
          <a:p>
            <a:r>
              <a:rPr lang="en-US" dirty="0" smtClean="0">
                <a:latin typeface="Comic Sans MS"/>
                <a:cs typeface="Comic Sans MS"/>
              </a:rPr>
              <a:t>-one group presents their decision &amp; rationale</a:t>
            </a:r>
          </a:p>
          <a:p>
            <a:endParaRPr lang="en-US" dirty="0" smtClean="0">
              <a:latin typeface="Comic Sans MS"/>
              <a:cs typeface="Comic Sans MS"/>
            </a:endParaRPr>
          </a:p>
          <a:p>
            <a:r>
              <a:rPr lang="en-US" dirty="0" smtClean="0">
                <a:latin typeface="Comic Sans MS"/>
                <a:cs typeface="Comic Sans MS"/>
              </a:rPr>
              <a:t>-open discussion to ensure all are in agreement about the</a:t>
            </a:r>
          </a:p>
          <a:p>
            <a:r>
              <a:rPr lang="en-US" dirty="0">
                <a:latin typeface="Comic Sans MS"/>
                <a:cs typeface="Comic Sans MS"/>
              </a:rPr>
              <a:t> </a:t>
            </a:r>
            <a:r>
              <a:rPr lang="en-US" dirty="0" smtClean="0">
                <a:latin typeface="Comic Sans MS"/>
                <a:cs typeface="Comic Sans MS"/>
              </a:rPr>
              <a:t>      correct answer and rationale</a:t>
            </a:r>
          </a:p>
          <a:p>
            <a:endParaRPr lang="en-US" dirty="0" smtClean="0">
              <a:latin typeface="Comic Sans MS"/>
              <a:cs typeface="Comic Sans MS"/>
            </a:endParaRPr>
          </a:p>
          <a:p>
            <a:r>
              <a:rPr lang="en-US" dirty="0" smtClean="0">
                <a:latin typeface="Comic Sans MS"/>
                <a:cs typeface="Comic Sans MS"/>
              </a:rPr>
              <a:t>-move on to next question</a:t>
            </a:r>
          </a:p>
          <a:p>
            <a:endParaRPr lang="en-US" dirty="0">
              <a:latin typeface="Comic Sans MS"/>
              <a:cs typeface="Comic Sans MS"/>
            </a:endParaRPr>
          </a:p>
          <a:p>
            <a:r>
              <a:rPr lang="en-US" dirty="0" smtClean="0">
                <a:latin typeface="Comic Sans MS"/>
                <a:cs typeface="Comic Sans MS"/>
              </a:rPr>
              <a:t>(this portion of the class lasts ~1 hour)</a:t>
            </a:r>
            <a:endParaRPr lang="en-US" dirty="0">
              <a:latin typeface="Comic Sans MS"/>
              <a:cs typeface="Comic Sans MS"/>
            </a:endParaRPr>
          </a:p>
        </p:txBody>
      </p:sp>
      <p:sp>
        <p:nvSpPr>
          <p:cNvPr id="10" name="TextBox 9"/>
          <p:cNvSpPr txBox="1"/>
          <p:nvPr/>
        </p:nvSpPr>
        <p:spPr>
          <a:xfrm>
            <a:off x="1749243" y="960693"/>
            <a:ext cx="2062321" cy="369332"/>
          </a:xfrm>
          <a:prstGeom prst="rect">
            <a:avLst/>
          </a:prstGeom>
          <a:noFill/>
        </p:spPr>
        <p:txBody>
          <a:bodyPr wrap="none" rtlCol="0">
            <a:spAutoFit/>
          </a:bodyPr>
          <a:lstStyle/>
          <a:p>
            <a:r>
              <a:rPr lang="en-US" dirty="0" smtClean="0">
                <a:latin typeface="Comic Sans MS"/>
                <a:cs typeface="Comic Sans MS"/>
              </a:rPr>
              <a:t>e-Syllabus, TUSK</a:t>
            </a:r>
            <a:endParaRPr lang="en-US" dirty="0">
              <a:latin typeface="Comic Sans MS"/>
              <a:cs typeface="Comic Sans MS"/>
            </a:endParaRPr>
          </a:p>
        </p:txBody>
      </p:sp>
      <p:sp>
        <p:nvSpPr>
          <p:cNvPr id="11" name="Rectangle 10"/>
          <p:cNvSpPr/>
          <p:nvPr/>
        </p:nvSpPr>
        <p:spPr>
          <a:xfrm>
            <a:off x="1808481" y="881826"/>
            <a:ext cx="1936146" cy="5173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2" name="TextBox 1"/>
          <p:cNvSpPr txBox="1"/>
          <p:nvPr/>
        </p:nvSpPr>
        <p:spPr>
          <a:xfrm>
            <a:off x="2936240" y="121920"/>
            <a:ext cx="3094868" cy="646331"/>
          </a:xfrm>
          <a:prstGeom prst="rect">
            <a:avLst/>
          </a:prstGeom>
          <a:noFill/>
        </p:spPr>
        <p:txBody>
          <a:bodyPr wrap="none" rtlCol="0">
            <a:spAutoFit/>
          </a:bodyPr>
          <a:lstStyle/>
          <a:p>
            <a:r>
              <a:rPr lang="en-US" sz="3600" dirty="0" smtClean="0">
                <a:latin typeface="Comic Sans MS"/>
                <a:cs typeface="Comic Sans MS"/>
              </a:rPr>
              <a:t>During class…</a:t>
            </a:r>
            <a:endParaRPr lang="en-US" sz="3600" dirty="0">
              <a:latin typeface="Comic Sans MS"/>
              <a:cs typeface="Comic Sans MS"/>
            </a:endParaRPr>
          </a:p>
        </p:txBody>
      </p:sp>
    </p:spTree>
    <p:extLst>
      <p:ext uri="{BB962C8B-B14F-4D97-AF65-F5344CB8AC3E}">
        <p14:creationId xmlns:p14="http://schemas.microsoft.com/office/powerpoint/2010/main" val="3577430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936240" y="1794716"/>
            <a:ext cx="6031910" cy="3970318"/>
          </a:xfrm>
          <a:prstGeom prst="rect">
            <a:avLst/>
          </a:prstGeom>
          <a:noFill/>
        </p:spPr>
        <p:txBody>
          <a:bodyPr wrap="square" rtlCol="0">
            <a:spAutoFit/>
          </a:bodyPr>
          <a:lstStyle/>
          <a:p>
            <a:r>
              <a:rPr lang="en-US" dirty="0" smtClean="0">
                <a:latin typeface="Comic Sans MS"/>
                <a:cs typeface="Comic Sans MS"/>
              </a:rPr>
              <a:t>-instructor-led presentation reviewing important concepts (this PPT “lecture” IS made available to the students prior to class)</a:t>
            </a:r>
          </a:p>
          <a:p>
            <a:endParaRPr lang="en-US" dirty="0">
              <a:latin typeface="Comic Sans MS"/>
              <a:cs typeface="Comic Sans MS"/>
            </a:endParaRPr>
          </a:p>
          <a:p>
            <a:r>
              <a:rPr lang="en-US" dirty="0" smtClean="0">
                <a:latin typeface="Comic Sans MS"/>
                <a:cs typeface="Comic Sans MS"/>
              </a:rPr>
              <a:t>-open for discussion and questions*</a:t>
            </a:r>
          </a:p>
          <a:p>
            <a:endParaRPr lang="en-US" dirty="0">
              <a:latin typeface="Comic Sans MS"/>
              <a:cs typeface="Comic Sans MS"/>
            </a:endParaRPr>
          </a:p>
          <a:p>
            <a:r>
              <a:rPr lang="en-US" dirty="0" smtClean="0">
                <a:latin typeface="Comic Sans MS"/>
                <a:cs typeface="Comic Sans MS"/>
              </a:rPr>
              <a:t>-students should leave feeling comfortable with topic and satisfied that all their questions have been answered</a:t>
            </a:r>
          </a:p>
          <a:p>
            <a:endParaRPr lang="en-US" dirty="0">
              <a:latin typeface="Comic Sans MS"/>
              <a:cs typeface="Comic Sans MS"/>
            </a:endParaRPr>
          </a:p>
          <a:p>
            <a:r>
              <a:rPr lang="en-US" dirty="0" smtClean="0">
                <a:latin typeface="Comic Sans MS"/>
                <a:cs typeface="Comic Sans MS"/>
              </a:rPr>
              <a:t>(this portion of the class lasts ~1/2 hour)</a:t>
            </a:r>
          </a:p>
          <a:p>
            <a:endParaRPr lang="en-US" dirty="0" smtClean="0">
              <a:latin typeface="Comic Sans MS"/>
              <a:cs typeface="Comic Sans MS"/>
            </a:endParaRPr>
          </a:p>
          <a:p>
            <a:r>
              <a:rPr lang="en-US" dirty="0">
                <a:latin typeface="Comic Sans MS"/>
                <a:cs typeface="Comic Sans MS"/>
              </a:rPr>
              <a:t>[Full-class lecture reviews were given (and recorded) prior to each exam - five reviews in total]</a:t>
            </a:r>
          </a:p>
        </p:txBody>
      </p:sp>
      <p:sp>
        <p:nvSpPr>
          <p:cNvPr id="10" name="Rectangle 9"/>
          <p:cNvSpPr/>
          <p:nvPr/>
        </p:nvSpPr>
        <p:spPr>
          <a:xfrm>
            <a:off x="3744626" y="881826"/>
            <a:ext cx="2963238"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11" name="Rectangle 10"/>
          <p:cNvSpPr/>
          <p:nvPr/>
        </p:nvSpPr>
        <p:spPr>
          <a:xfrm>
            <a:off x="5272815" y="881826"/>
            <a:ext cx="1435049"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latin typeface="Comic Sans MS"/>
              <a:cs typeface="Comic Sans MS"/>
            </a:endParaRPr>
          </a:p>
        </p:txBody>
      </p:sp>
      <p:sp>
        <p:nvSpPr>
          <p:cNvPr id="12" name="TextBox 11"/>
          <p:cNvSpPr txBox="1"/>
          <p:nvPr/>
        </p:nvSpPr>
        <p:spPr>
          <a:xfrm>
            <a:off x="4028150" y="907979"/>
            <a:ext cx="997839" cy="461665"/>
          </a:xfrm>
          <a:prstGeom prst="rect">
            <a:avLst/>
          </a:prstGeom>
          <a:noFill/>
        </p:spPr>
        <p:txBody>
          <a:bodyPr wrap="none" rtlCol="0">
            <a:spAutoFit/>
          </a:bodyPr>
          <a:lstStyle/>
          <a:p>
            <a:r>
              <a:rPr lang="en-US" sz="2400" dirty="0" err="1" smtClean="0">
                <a:latin typeface="Comic Sans MS"/>
                <a:cs typeface="Comic Sans MS"/>
              </a:rPr>
              <a:t>iMCQ</a:t>
            </a:r>
            <a:endParaRPr lang="en-US" sz="2400" dirty="0">
              <a:latin typeface="Comic Sans MS"/>
              <a:cs typeface="Comic Sans MS"/>
            </a:endParaRPr>
          </a:p>
        </p:txBody>
      </p:sp>
      <p:sp>
        <p:nvSpPr>
          <p:cNvPr id="13" name="TextBox 12"/>
          <p:cNvSpPr txBox="1"/>
          <p:nvPr/>
        </p:nvSpPr>
        <p:spPr>
          <a:xfrm>
            <a:off x="5331610" y="907979"/>
            <a:ext cx="1249060" cy="461665"/>
          </a:xfrm>
          <a:prstGeom prst="rect">
            <a:avLst/>
          </a:prstGeom>
          <a:noFill/>
        </p:spPr>
        <p:txBody>
          <a:bodyPr wrap="none" rtlCol="0">
            <a:spAutoFit/>
          </a:bodyPr>
          <a:lstStyle/>
          <a:p>
            <a:r>
              <a:rPr lang="en-US" sz="2400" dirty="0" err="1" smtClean="0">
                <a:latin typeface="Comic Sans MS"/>
                <a:cs typeface="Comic Sans MS"/>
              </a:rPr>
              <a:t>iReview</a:t>
            </a:r>
            <a:endParaRPr lang="en-US" sz="2400" dirty="0">
              <a:latin typeface="Comic Sans MS"/>
              <a:cs typeface="Comic Sans MS"/>
            </a:endParaRPr>
          </a:p>
        </p:txBody>
      </p:sp>
      <p:sp>
        <p:nvSpPr>
          <p:cNvPr id="16" name="TextBox 15"/>
          <p:cNvSpPr txBox="1"/>
          <p:nvPr/>
        </p:nvSpPr>
        <p:spPr>
          <a:xfrm>
            <a:off x="1749243" y="960693"/>
            <a:ext cx="2062321" cy="369332"/>
          </a:xfrm>
          <a:prstGeom prst="rect">
            <a:avLst/>
          </a:prstGeom>
          <a:noFill/>
        </p:spPr>
        <p:txBody>
          <a:bodyPr wrap="none" rtlCol="0">
            <a:spAutoFit/>
          </a:bodyPr>
          <a:lstStyle/>
          <a:p>
            <a:r>
              <a:rPr lang="en-US" dirty="0" smtClean="0">
                <a:latin typeface="Comic Sans MS"/>
                <a:cs typeface="Comic Sans MS"/>
              </a:rPr>
              <a:t>e-Syllabus, TUSK</a:t>
            </a:r>
            <a:endParaRPr lang="en-US" dirty="0">
              <a:latin typeface="Comic Sans MS"/>
              <a:cs typeface="Comic Sans MS"/>
            </a:endParaRPr>
          </a:p>
        </p:txBody>
      </p:sp>
      <p:sp>
        <p:nvSpPr>
          <p:cNvPr id="17" name="Rectangle 16"/>
          <p:cNvSpPr/>
          <p:nvPr/>
        </p:nvSpPr>
        <p:spPr>
          <a:xfrm>
            <a:off x="1808481" y="881826"/>
            <a:ext cx="1936146" cy="5173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18" name="TextBox 17"/>
          <p:cNvSpPr txBox="1"/>
          <p:nvPr/>
        </p:nvSpPr>
        <p:spPr>
          <a:xfrm>
            <a:off x="2936240" y="121920"/>
            <a:ext cx="3094868" cy="646331"/>
          </a:xfrm>
          <a:prstGeom prst="rect">
            <a:avLst/>
          </a:prstGeom>
          <a:noFill/>
        </p:spPr>
        <p:txBody>
          <a:bodyPr wrap="none" rtlCol="0">
            <a:spAutoFit/>
          </a:bodyPr>
          <a:lstStyle/>
          <a:p>
            <a:r>
              <a:rPr lang="en-US" sz="3600" dirty="0" smtClean="0">
                <a:latin typeface="Comic Sans MS"/>
                <a:cs typeface="Comic Sans MS"/>
              </a:rPr>
              <a:t>During class…</a:t>
            </a:r>
            <a:endParaRPr lang="en-US" sz="3600" dirty="0">
              <a:latin typeface="Comic Sans MS"/>
              <a:cs typeface="Comic Sans MS"/>
            </a:endParaRPr>
          </a:p>
        </p:txBody>
      </p:sp>
      <p:cxnSp>
        <p:nvCxnSpPr>
          <p:cNvPr id="19" name="Straight Arrow Connector 18"/>
          <p:cNvCxnSpPr/>
          <p:nvPr/>
        </p:nvCxnSpPr>
        <p:spPr>
          <a:xfrm>
            <a:off x="6031108" y="1454283"/>
            <a:ext cx="0" cy="421416"/>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146992" y="6239415"/>
            <a:ext cx="3573414" cy="584776"/>
          </a:xfrm>
          <a:prstGeom prst="rect">
            <a:avLst/>
          </a:prstGeom>
          <a:noFill/>
        </p:spPr>
        <p:txBody>
          <a:bodyPr wrap="none" rtlCol="0">
            <a:spAutoFit/>
          </a:bodyPr>
          <a:lstStyle/>
          <a:p>
            <a:r>
              <a:rPr lang="en-US" sz="1600" dirty="0" smtClean="0">
                <a:latin typeface="Comic Sans MS"/>
                <a:cs typeface="Comic Sans MS"/>
              </a:rPr>
              <a:t>*these were more numerous than in</a:t>
            </a:r>
          </a:p>
          <a:p>
            <a:r>
              <a:rPr lang="en-US" sz="1600" dirty="0" smtClean="0">
                <a:latin typeface="Comic Sans MS"/>
                <a:cs typeface="Comic Sans MS"/>
              </a:rPr>
              <a:t>a typical lecture</a:t>
            </a:r>
            <a:endParaRPr lang="en-US" sz="1600" dirty="0">
              <a:latin typeface="Comic Sans MS"/>
              <a:cs typeface="Comic Sans MS"/>
            </a:endParaRPr>
          </a:p>
        </p:txBody>
      </p:sp>
    </p:spTree>
    <p:extLst>
      <p:ext uri="{BB962C8B-B14F-4D97-AF65-F5344CB8AC3E}">
        <p14:creationId xmlns:p14="http://schemas.microsoft.com/office/powerpoint/2010/main" val="196787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705" y="1024310"/>
            <a:ext cx="8900293" cy="4401205"/>
          </a:xfrm>
          <a:prstGeom prst="rect">
            <a:avLst/>
          </a:prstGeom>
          <a:noFill/>
        </p:spPr>
        <p:txBody>
          <a:bodyPr wrap="none" rtlCol="0">
            <a:spAutoFit/>
          </a:bodyPr>
          <a:lstStyle/>
          <a:p>
            <a:r>
              <a:rPr lang="en-US" sz="2000" dirty="0" smtClean="0">
                <a:latin typeface="Comic Sans MS"/>
                <a:cs typeface="Comic Sans MS"/>
              </a:rPr>
              <a:t>-Interactive sessions were NOT recorded:</a:t>
            </a:r>
          </a:p>
          <a:p>
            <a:r>
              <a:rPr lang="en-US" sz="2000" dirty="0">
                <a:latin typeface="Comic Sans MS"/>
                <a:cs typeface="Comic Sans MS"/>
              </a:rPr>
              <a:t>	</a:t>
            </a:r>
            <a:r>
              <a:rPr lang="en-US" sz="2000" dirty="0" smtClean="0">
                <a:latin typeface="Comic Sans MS"/>
                <a:cs typeface="Comic Sans MS"/>
              </a:rPr>
              <a:t>-the real benefit from this approach lies in the student interaction</a:t>
            </a:r>
          </a:p>
          <a:p>
            <a:r>
              <a:rPr lang="en-US" sz="2000" dirty="0" smtClean="0">
                <a:latin typeface="Comic Sans MS"/>
                <a:cs typeface="Comic Sans MS"/>
              </a:rPr>
              <a:t>       as they actively discuss and debate the answers. </a:t>
            </a:r>
          </a:p>
          <a:p>
            <a:endParaRPr lang="en-US" sz="2000" dirty="0">
              <a:latin typeface="Comic Sans MS"/>
              <a:cs typeface="Comic Sans MS"/>
            </a:endParaRPr>
          </a:p>
          <a:p>
            <a:r>
              <a:rPr lang="en-US" sz="2000" dirty="0" smtClean="0">
                <a:latin typeface="Comic Sans MS"/>
                <a:cs typeface="Comic Sans MS"/>
              </a:rPr>
              <a:t>	-with recordings, all learning would be passive (and attendance </a:t>
            </a:r>
          </a:p>
          <a:p>
            <a:r>
              <a:rPr lang="en-US" sz="2000" dirty="0">
                <a:latin typeface="Comic Sans MS"/>
                <a:cs typeface="Comic Sans MS"/>
              </a:rPr>
              <a:t> </a:t>
            </a:r>
            <a:r>
              <a:rPr lang="en-US" sz="2000" dirty="0" smtClean="0">
                <a:latin typeface="Comic Sans MS"/>
                <a:cs typeface="Comic Sans MS"/>
              </a:rPr>
              <a:t>      would have dropped; students would just memorize questions/</a:t>
            </a:r>
          </a:p>
          <a:p>
            <a:r>
              <a:rPr lang="en-US" sz="2000" dirty="0" smtClean="0">
                <a:latin typeface="Comic Sans MS"/>
                <a:cs typeface="Comic Sans MS"/>
              </a:rPr>
              <a:t> 	 answers)   </a:t>
            </a:r>
          </a:p>
          <a:p>
            <a:endParaRPr lang="en-US" sz="2000" dirty="0" smtClean="0">
              <a:latin typeface="Comic Sans MS"/>
              <a:cs typeface="Comic Sans MS"/>
            </a:endParaRPr>
          </a:p>
          <a:p>
            <a:endParaRPr lang="en-US" sz="2000" dirty="0">
              <a:latin typeface="Comic Sans MS"/>
              <a:cs typeface="Comic Sans MS"/>
            </a:endParaRPr>
          </a:p>
          <a:p>
            <a:r>
              <a:rPr lang="en-US" sz="2000" dirty="0" smtClean="0">
                <a:latin typeface="Comic Sans MS"/>
                <a:cs typeface="Comic Sans MS"/>
              </a:rPr>
              <a:t>-In lecture format courses, recordings make sense:</a:t>
            </a:r>
            <a:endParaRPr lang="en-US" sz="2000" dirty="0">
              <a:latin typeface="Comic Sans MS"/>
              <a:cs typeface="Comic Sans MS"/>
            </a:endParaRPr>
          </a:p>
          <a:p>
            <a:r>
              <a:rPr lang="en-US" sz="2000" dirty="0" smtClean="0">
                <a:latin typeface="Comic Sans MS"/>
                <a:cs typeface="Comic Sans MS"/>
              </a:rPr>
              <a:t>	-lectures are rarely interactive so listening via a recording is</a:t>
            </a:r>
          </a:p>
          <a:p>
            <a:r>
              <a:rPr lang="en-US" sz="2000" dirty="0">
                <a:latin typeface="Comic Sans MS"/>
                <a:cs typeface="Comic Sans MS"/>
              </a:rPr>
              <a:t>	</a:t>
            </a:r>
            <a:r>
              <a:rPr lang="en-US" sz="2000" dirty="0" smtClean="0">
                <a:latin typeface="Comic Sans MS"/>
                <a:cs typeface="Comic Sans MS"/>
              </a:rPr>
              <a:t> nearly equivalent to live (and has some benefits such as convenience,</a:t>
            </a:r>
          </a:p>
          <a:p>
            <a:r>
              <a:rPr lang="en-US" sz="2000" dirty="0">
                <a:latin typeface="Comic Sans MS"/>
                <a:cs typeface="Comic Sans MS"/>
              </a:rPr>
              <a:t> </a:t>
            </a:r>
            <a:r>
              <a:rPr lang="en-US" sz="2000" dirty="0" smtClean="0">
                <a:latin typeface="Comic Sans MS"/>
                <a:cs typeface="Comic Sans MS"/>
              </a:rPr>
              <a:t>      pause and speed control)</a:t>
            </a:r>
          </a:p>
          <a:p>
            <a:endParaRPr lang="en-US" sz="2000" dirty="0">
              <a:latin typeface="Comic Sans MS"/>
              <a:cs typeface="Comic Sans MS"/>
            </a:endParaRPr>
          </a:p>
        </p:txBody>
      </p:sp>
    </p:spTree>
    <p:extLst>
      <p:ext uri="{BB962C8B-B14F-4D97-AF65-F5344CB8AC3E}">
        <p14:creationId xmlns:p14="http://schemas.microsoft.com/office/powerpoint/2010/main" val="1050193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814" y="0"/>
            <a:ext cx="8187032" cy="6801862"/>
          </a:xfrm>
          <a:prstGeom prst="rect">
            <a:avLst/>
          </a:prstGeom>
          <a:noFill/>
        </p:spPr>
        <p:txBody>
          <a:bodyPr wrap="none" rtlCol="0">
            <a:spAutoFit/>
          </a:bodyPr>
          <a:lstStyle/>
          <a:p>
            <a:r>
              <a:rPr lang="en-US" sz="3200" dirty="0">
                <a:latin typeface="Comic Sans MS"/>
                <a:cs typeface="Comic Sans MS"/>
              </a:rPr>
              <a:t>			What we have observed:</a:t>
            </a:r>
          </a:p>
          <a:p>
            <a:endParaRPr lang="en-US" sz="2400" dirty="0">
              <a:latin typeface="Comic Sans MS"/>
              <a:cs typeface="Comic Sans MS"/>
            </a:endParaRPr>
          </a:p>
          <a:p>
            <a:r>
              <a:rPr lang="en-US" sz="2000" dirty="0" smtClean="0">
                <a:latin typeface="Comic Sans MS"/>
                <a:cs typeface="Comic Sans MS"/>
              </a:rPr>
              <a:t>-students remain engaged for the full 1.5 hours:</a:t>
            </a:r>
          </a:p>
          <a:p>
            <a:r>
              <a:rPr lang="en-US" sz="2000" dirty="0">
                <a:latin typeface="Comic Sans MS"/>
                <a:cs typeface="Comic Sans MS"/>
              </a:rPr>
              <a:t>	</a:t>
            </a:r>
            <a:r>
              <a:rPr lang="en-US" sz="2000" dirty="0" smtClean="0">
                <a:latin typeface="Comic Sans MS"/>
                <a:cs typeface="Comic Sans MS"/>
              </a:rPr>
              <a:t>-minimal off-topic discussions</a:t>
            </a:r>
          </a:p>
          <a:p>
            <a:r>
              <a:rPr lang="en-US" sz="2000" dirty="0">
                <a:latin typeface="Comic Sans MS"/>
                <a:cs typeface="Comic Sans MS"/>
              </a:rPr>
              <a:t>	</a:t>
            </a:r>
            <a:r>
              <a:rPr lang="en-US" sz="2000" dirty="0" smtClean="0">
                <a:latin typeface="Comic Sans MS"/>
                <a:cs typeface="Comic Sans MS"/>
              </a:rPr>
              <a:t>-spend time discussing or looking up information</a:t>
            </a:r>
          </a:p>
          <a:p>
            <a:r>
              <a:rPr lang="en-US" sz="2000" dirty="0">
                <a:latin typeface="Comic Sans MS"/>
                <a:cs typeface="Comic Sans MS"/>
              </a:rPr>
              <a:t>	</a:t>
            </a:r>
            <a:r>
              <a:rPr lang="en-US" sz="2000" dirty="0" smtClean="0">
                <a:latin typeface="Comic Sans MS"/>
                <a:cs typeface="Comic Sans MS"/>
              </a:rPr>
              <a:t>-no emailing, texting, ordering from Amazon, etc.</a:t>
            </a:r>
          </a:p>
          <a:p>
            <a:endParaRPr lang="en-US" sz="2000" dirty="0" smtClean="0">
              <a:latin typeface="Comic Sans MS"/>
              <a:cs typeface="Comic Sans MS"/>
            </a:endParaRPr>
          </a:p>
          <a:p>
            <a:r>
              <a:rPr lang="en-US" sz="2000" dirty="0" smtClean="0">
                <a:latin typeface="Comic Sans MS"/>
                <a:cs typeface="Comic Sans MS"/>
              </a:rPr>
              <a:t>-</a:t>
            </a:r>
            <a:r>
              <a:rPr lang="en-US" sz="2000" dirty="0">
                <a:latin typeface="Comic Sans MS"/>
                <a:cs typeface="Comic Sans MS"/>
              </a:rPr>
              <a:t>keeping them busy keeps them engaged (exam-type </a:t>
            </a:r>
          </a:p>
          <a:p>
            <a:r>
              <a:rPr lang="en-US" sz="2000" dirty="0" smtClean="0">
                <a:latin typeface="Comic Sans MS"/>
                <a:cs typeface="Comic Sans MS"/>
              </a:rPr>
              <a:t>   questions </a:t>
            </a:r>
            <a:r>
              <a:rPr lang="en-US" sz="2000" dirty="0">
                <a:latin typeface="Comic Sans MS"/>
                <a:cs typeface="Comic Sans MS"/>
              </a:rPr>
              <a:t>really get their attention)</a:t>
            </a:r>
          </a:p>
          <a:p>
            <a:r>
              <a:rPr lang="en-US" sz="2000" dirty="0" smtClean="0">
                <a:latin typeface="Comic Sans MS"/>
                <a:cs typeface="Comic Sans MS"/>
              </a:rPr>
              <a:t>	 </a:t>
            </a:r>
          </a:p>
          <a:p>
            <a:r>
              <a:rPr lang="en-US" sz="2000" dirty="0">
                <a:latin typeface="Comic Sans MS"/>
                <a:cs typeface="Comic Sans MS"/>
              </a:rPr>
              <a:t>-when engaged, they ask questions continuously following</a:t>
            </a:r>
          </a:p>
          <a:p>
            <a:r>
              <a:rPr lang="en-US" sz="2000" dirty="0">
                <a:latin typeface="Comic Sans MS"/>
                <a:cs typeface="Comic Sans MS"/>
              </a:rPr>
              <a:t>  </a:t>
            </a:r>
            <a:r>
              <a:rPr lang="en-US" sz="2000" dirty="0" smtClean="0">
                <a:latin typeface="Comic Sans MS"/>
                <a:cs typeface="Comic Sans MS"/>
              </a:rPr>
              <a:t> the </a:t>
            </a:r>
            <a:r>
              <a:rPr lang="en-US" sz="2000" dirty="0">
                <a:latin typeface="Comic Sans MS"/>
                <a:cs typeface="Comic Sans MS"/>
              </a:rPr>
              <a:t>MCQ’s and during the </a:t>
            </a:r>
            <a:r>
              <a:rPr lang="en-US" sz="2000" dirty="0" err="1">
                <a:latin typeface="Comic Sans MS"/>
                <a:cs typeface="Comic Sans MS"/>
              </a:rPr>
              <a:t>iReview</a:t>
            </a:r>
            <a:r>
              <a:rPr lang="en-US" sz="2000" dirty="0">
                <a:latin typeface="Comic Sans MS"/>
                <a:cs typeface="Comic Sans MS"/>
              </a:rPr>
              <a:t> </a:t>
            </a:r>
            <a:r>
              <a:rPr lang="en-US" sz="2000" dirty="0" smtClean="0">
                <a:latin typeface="Comic Sans MS"/>
                <a:cs typeface="Comic Sans MS"/>
              </a:rPr>
              <a:t>presentation</a:t>
            </a:r>
            <a:endParaRPr lang="en-US" sz="2000" dirty="0">
              <a:latin typeface="Comic Sans MS"/>
              <a:cs typeface="Comic Sans MS"/>
            </a:endParaRPr>
          </a:p>
          <a:p>
            <a:endParaRPr lang="en-US" sz="2000" dirty="0">
              <a:latin typeface="Comic Sans MS"/>
              <a:cs typeface="Comic Sans MS"/>
            </a:endParaRPr>
          </a:p>
          <a:p>
            <a:r>
              <a:rPr lang="en-US" sz="2000" dirty="0" smtClean="0">
                <a:latin typeface="Comic Sans MS"/>
                <a:cs typeface="Comic Sans MS"/>
              </a:rPr>
              <a:t>-in large rooms, the students often sit in the front!</a:t>
            </a:r>
            <a:endParaRPr lang="en-US" sz="2000" dirty="0">
              <a:latin typeface="Comic Sans MS"/>
              <a:cs typeface="Comic Sans MS"/>
            </a:endParaRPr>
          </a:p>
          <a:p>
            <a:endParaRPr lang="en-US" sz="2000" dirty="0">
              <a:latin typeface="Comic Sans MS"/>
              <a:cs typeface="Comic Sans MS"/>
            </a:endParaRPr>
          </a:p>
          <a:p>
            <a:r>
              <a:rPr lang="en-US" sz="2000" dirty="0" smtClean="0">
                <a:latin typeface="Comic Sans MS"/>
                <a:cs typeface="Comic Sans MS"/>
              </a:rPr>
              <a:t>-some students must be preparing well - they answer the </a:t>
            </a:r>
          </a:p>
          <a:p>
            <a:r>
              <a:rPr lang="en-US" sz="2000" dirty="0" smtClean="0">
                <a:latin typeface="Comic Sans MS"/>
                <a:cs typeface="Comic Sans MS"/>
              </a:rPr>
              <a:t>   questions correctly and can explain their reasoning</a:t>
            </a:r>
          </a:p>
          <a:p>
            <a:endParaRPr lang="en-US" sz="2000" dirty="0">
              <a:latin typeface="Comic Sans MS"/>
              <a:cs typeface="Comic Sans MS"/>
            </a:endParaRPr>
          </a:p>
          <a:p>
            <a:r>
              <a:rPr lang="en-US" sz="2000" dirty="0">
                <a:latin typeface="Comic Sans MS"/>
                <a:cs typeface="Comic Sans MS"/>
              </a:rPr>
              <a:t>-some students insist on a printed syllabus and take the time to</a:t>
            </a:r>
          </a:p>
          <a:p>
            <a:r>
              <a:rPr lang="en-US" sz="2000" dirty="0">
                <a:latin typeface="Comic Sans MS"/>
                <a:cs typeface="Comic Sans MS"/>
              </a:rPr>
              <a:t>  take snap-shots of all images and then print both text &amp; images</a:t>
            </a:r>
          </a:p>
          <a:p>
            <a:endParaRPr lang="en-US" sz="2000" dirty="0" smtClean="0">
              <a:latin typeface="Comic Sans MS"/>
              <a:cs typeface="Comic Sans MS"/>
            </a:endParaRPr>
          </a:p>
        </p:txBody>
      </p:sp>
    </p:spTree>
    <p:extLst>
      <p:ext uri="{BB962C8B-B14F-4D97-AF65-F5344CB8AC3E}">
        <p14:creationId xmlns:p14="http://schemas.microsoft.com/office/powerpoint/2010/main" val="150001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602" y="621862"/>
            <a:ext cx="8389411" cy="6309420"/>
          </a:xfrm>
          <a:prstGeom prst="rect">
            <a:avLst/>
          </a:prstGeom>
          <a:noFill/>
        </p:spPr>
        <p:txBody>
          <a:bodyPr wrap="none" rtlCol="0">
            <a:spAutoFit/>
          </a:bodyPr>
          <a:lstStyle/>
          <a:p>
            <a:endParaRPr lang="en-US" sz="2000" dirty="0">
              <a:latin typeface="Comic Sans MS"/>
              <a:cs typeface="Comic Sans MS"/>
            </a:endParaRPr>
          </a:p>
          <a:p>
            <a:r>
              <a:rPr lang="en-US" sz="2000" dirty="0" smtClean="0">
                <a:latin typeface="Comic Sans MS"/>
                <a:cs typeface="Comic Sans MS"/>
              </a:rPr>
              <a:t>-significant variability in attendance – probably relating to</a:t>
            </a:r>
          </a:p>
          <a:p>
            <a:r>
              <a:rPr lang="en-US" sz="2000" dirty="0">
                <a:latin typeface="Comic Sans MS"/>
                <a:cs typeface="Comic Sans MS"/>
              </a:rPr>
              <a:t> </a:t>
            </a:r>
            <a:r>
              <a:rPr lang="en-US" sz="2000" dirty="0" smtClean="0">
                <a:latin typeface="Comic Sans MS"/>
                <a:cs typeface="Comic Sans MS"/>
              </a:rPr>
              <a:t> other course work</a:t>
            </a:r>
            <a:endParaRPr lang="en-US" sz="2000" dirty="0">
              <a:latin typeface="Comic Sans MS"/>
              <a:cs typeface="Comic Sans MS"/>
            </a:endParaRPr>
          </a:p>
          <a:p>
            <a:endParaRPr lang="en-US" sz="2000" dirty="0">
              <a:latin typeface="Comic Sans MS"/>
              <a:cs typeface="Comic Sans MS"/>
            </a:endParaRPr>
          </a:p>
          <a:p>
            <a:r>
              <a:rPr lang="en-US" sz="2000" dirty="0">
                <a:latin typeface="Comic Sans MS"/>
                <a:cs typeface="Comic Sans MS"/>
              </a:rPr>
              <a:t>-incorporating a few questions in lecture courses should help engage</a:t>
            </a:r>
          </a:p>
          <a:p>
            <a:r>
              <a:rPr lang="en-US" sz="2000" dirty="0">
                <a:latin typeface="Comic Sans MS"/>
                <a:cs typeface="Comic Sans MS"/>
              </a:rPr>
              <a:t>   (or re-engage) the students [they’re getting used to discussing</a:t>
            </a:r>
          </a:p>
          <a:p>
            <a:r>
              <a:rPr lang="en-US" sz="2000" dirty="0">
                <a:latin typeface="Comic Sans MS"/>
                <a:cs typeface="Comic Sans MS"/>
              </a:rPr>
              <a:t>   questions]. Good questions are essential</a:t>
            </a:r>
            <a:r>
              <a:rPr lang="en-US" sz="2000" dirty="0" smtClean="0">
                <a:latin typeface="Comic Sans MS"/>
                <a:cs typeface="Comic Sans MS"/>
              </a:rPr>
              <a:t>.</a:t>
            </a:r>
          </a:p>
          <a:p>
            <a:endParaRPr lang="en-US" sz="2000" dirty="0">
              <a:latin typeface="Comic Sans MS"/>
              <a:cs typeface="Comic Sans MS"/>
            </a:endParaRPr>
          </a:p>
          <a:p>
            <a:endParaRPr lang="en-US" sz="2000" dirty="0" smtClean="0">
              <a:latin typeface="Comic Sans MS"/>
              <a:cs typeface="Comic Sans MS"/>
            </a:endParaRPr>
          </a:p>
          <a:p>
            <a:r>
              <a:rPr lang="en-US" sz="2400" dirty="0" smtClean="0">
                <a:latin typeface="Comic Sans MS"/>
                <a:cs typeface="Comic Sans MS"/>
              </a:rPr>
              <a:t>As faculty:</a:t>
            </a:r>
          </a:p>
          <a:p>
            <a:endParaRPr lang="en-US" sz="2000" dirty="0">
              <a:latin typeface="Comic Sans MS"/>
              <a:cs typeface="Comic Sans MS"/>
            </a:endParaRPr>
          </a:p>
          <a:p>
            <a:r>
              <a:rPr lang="en-US" sz="2000" dirty="0" smtClean="0">
                <a:latin typeface="Comic Sans MS"/>
                <a:cs typeface="Comic Sans MS"/>
              </a:rPr>
              <a:t>-interactive class preparation is very time consuming (much more</a:t>
            </a:r>
          </a:p>
          <a:p>
            <a:r>
              <a:rPr lang="en-US" sz="2000" dirty="0">
                <a:latin typeface="Comic Sans MS"/>
                <a:cs typeface="Comic Sans MS"/>
              </a:rPr>
              <a:t>	</a:t>
            </a:r>
            <a:r>
              <a:rPr lang="en-US" sz="2000" dirty="0" smtClean="0">
                <a:latin typeface="Comic Sans MS"/>
                <a:cs typeface="Comic Sans MS"/>
              </a:rPr>
              <a:t>than with lecture formats)</a:t>
            </a:r>
          </a:p>
          <a:p>
            <a:endParaRPr lang="en-US" sz="2000" dirty="0">
              <a:latin typeface="Comic Sans MS"/>
              <a:cs typeface="Comic Sans MS"/>
            </a:endParaRPr>
          </a:p>
          <a:p>
            <a:r>
              <a:rPr lang="en-US" sz="2000" dirty="0" smtClean="0">
                <a:latin typeface="Comic Sans MS"/>
                <a:cs typeface="Comic Sans MS"/>
              </a:rPr>
              <a:t>-all faculty must be well-versed in all topics (</a:t>
            </a:r>
            <a:r>
              <a:rPr lang="en-US" sz="2000" dirty="0">
                <a:latin typeface="Comic Sans MS"/>
                <a:cs typeface="Comic Sans MS"/>
              </a:rPr>
              <a:t>assuming a team-taught</a:t>
            </a:r>
          </a:p>
          <a:p>
            <a:r>
              <a:rPr lang="en-US" sz="2000" dirty="0">
                <a:latin typeface="Comic Sans MS"/>
                <a:cs typeface="Comic Sans MS"/>
              </a:rPr>
              <a:t> course)</a:t>
            </a:r>
          </a:p>
          <a:p>
            <a:r>
              <a:rPr lang="en-US" sz="2000" dirty="0" smtClean="0">
                <a:latin typeface="Comic Sans MS"/>
                <a:cs typeface="Comic Sans MS"/>
              </a:rPr>
              <a:t> </a:t>
            </a:r>
            <a:endParaRPr lang="en-US" sz="2000" dirty="0">
              <a:latin typeface="Comic Sans MS"/>
              <a:cs typeface="Comic Sans MS"/>
            </a:endParaRPr>
          </a:p>
          <a:p>
            <a:r>
              <a:rPr lang="en-US" sz="2000" dirty="0" smtClean="0">
                <a:latin typeface="Comic Sans MS"/>
                <a:cs typeface="Comic Sans MS"/>
              </a:rPr>
              <a:t>-classrooms are much more dynamic than the relatively static</a:t>
            </a:r>
          </a:p>
          <a:p>
            <a:r>
              <a:rPr lang="en-US" sz="2000" dirty="0">
                <a:latin typeface="Comic Sans MS"/>
                <a:cs typeface="Comic Sans MS"/>
              </a:rPr>
              <a:t> </a:t>
            </a:r>
            <a:r>
              <a:rPr lang="en-US" sz="2000" dirty="0" smtClean="0">
                <a:latin typeface="Comic Sans MS"/>
                <a:cs typeface="Comic Sans MS"/>
              </a:rPr>
              <a:t>	lectures </a:t>
            </a:r>
            <a:endParaRPr lang="en-US" sz="2000" dirty="0">
              <a:latin typeface="Comic Sans MS"/>
              <a:cs typeface="Comic Sans MS"/>
            </a:endParaRPr>
          </a:p>
          <a:p>
            <a:endParaRPr lang="en-US" sz="2000" dirty="0">
              <a:latin typeface="Comic Sans MS"/>
              <a:cs typeface="Comic Sans MS"/>
            </a:endParaRPr>
          </a:p>
        </p:txBody>
      </p:sp>
    </p:spTree>
    <p:extLst>
      <p:ext uri="{BB962C8B-B14F-4D97-AF65-F5344CB8AC3E}">
        <p14:creationId xmlns:p14="http://schemas.microsoft.com/office/powerpoint/2010/main" val="71503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3773" y="236034"/>
            <a:ext cx="3981579" cy="584776"/>
          </a:xfrm>
          <a:prstGeom prst="rect">
            <a:avLst/>
          </a:prstGeom>
          <a:noFill/>
        </p:spPr>
        <p:txBody>
          <a:bodyPr wrap="none" rtlCol="0">
            <a:spAutoFit/>
          </a:bodyPr>
          <a:lstStyle/>
          <a:p>
            <a:r>
              <a:rPr lang="en-US" sz="3200" dirty="0" smtClean="0">
                <a:latin typeface="Comic Sans MS"/>
                <a:cs typeface="Comic Sans MS"/>
              </a:rPr>
              <a:t>Student evaluations</a:t>
            </a:r>
            <a:endParaRPr lang="en-US" sz="3200" dirty="0">
              <a:latin typeface="Comic Sans MS"/>
              <a:cs typeface="Comic Sans MS"/>
            </a:endParaRPr>
          </a:p>
        </p:txBody>
      </p:sp>
      <p:sp>
        <p:nvSpPr>
          <p:cNvPr id="2" name="TextBox 1"/>
          <p:cNvSpPr txBox="1"/>
          <p:nvPr/>
        </p:nvSpPr>
        <p:spPr>
          <a:xfrm>
            <a:off x="657832" y="1232830"/>
            <a:ext cx="5524807" cy="5355313"/>
          </a:xfrm>
          <a:prstGeom prst="rect">
            <a:avLst/>
          </a:prstGeom>
          <a:noFill/>
        </p:spPr>
        <p:txBody>
          <a:bodyPr wrap="none" rtlCol="0">
            <a:spAutoFit/>
          </a:bodyPr>
          <a:lstStyle/>
          <a:p>
            <a:endParaRPr lang="en-US" dirty="0">
              <a:solidFill>
                <a:srgbClr val="FF0000"/>
              </a:solidFill>
              <a:latin typeface="Comic Sans MS"/>
              <a:cs typeface="Comic Sans MS"/>
            </a:endParaRPr>
          </a:p>
          <a:p>
            <a:r>
              <a:rPr lang="en-US" dirty="0">
                <a:solidFill>
                  <a:srgbClr val="008000"/>
                </a:solidFill>
                <a:latin typeface="Comic Sans MS"/>
                <a:cs typeface="Comic Sans MS"/>
              </a:rPr>
              <a:t>faculty as facilitator &amp; lecturer – 4.58/4.56/3.38</a:t>
            </a:r>
          </a:p>
          <a:p>
            <a:endParaRPr lang="en-US" dirty="0">
              <a:solidFill>
                <a:srgbClr val="008000"/>
              </a:solidFill>
              <a:latin typeface="Comic Sans MS"/>
              <a:cs typeface="Comic Sans MS"/>
            </a:endParaRPr>
          </a:p>
          <a:p>
            <a:r>
              <a:rPr lang="en-US" dirty="0">
                <a:solidFill>
                  <a:srgbClr val="008000"/>
                </a:solidFill>
                <a:latin typeface="Comic Sans MS"/>
                <a:cs typeface="Comic Sans MS"/>
              </a:rPr>
              <a:t>course directors 4.46/</a:t>
            </a:r>
            <a:r>
              <a:rPr lang="en-US" dirty="0" smtClean="0">
                <a:solidFill>
                  <a:srgbClr val="008000"/>
                </a:solidFill>
                <a:latin typeface="Comic Sans MS"/>
                <a:cs typeface="Comic Sans MS"/>
              </a:rPr>
              <a:t>4.51</a:t>
            </a:r>
          </a:p>
          <a:p>
            <a:endParaRPr lang="en-US" dirty="0">
              <a:solidFill>
                <a:srgbClr val="008000"/>
              </a:solidFill>
              <a:latin typeface="Comic Sans MS"/>
              <a:cs typeface="Comic Sans MS"/>
            </a:endParaRPr>
          </a:p>
          <a:p>
            <a:r>
              <a:rPr lang="en-US" dirty="0" smtClean="0">
                <a:solidFill>
                  <a:srgbClr val="008000"/>
                </a:solidFill>
                <a:latin typeface="Comic Sans MS"/>
                <a:cs typeface="Comic Sans MS"/>
              </a:rPr>
              <a:t>course </a:t>
            </a:r>
            <a:r>
              <a:rPr lang="en-US" dirty="0">
                <a:solidFill>
                  <a:srgbClr val="008000"/>
                </a:solidFill>
                <a:latin typeface="Comic Sans MS"/>
                <a:cs typeface="Comic Sans MS"/>
              </a:rPr>
              <a:t>objectives met – 4.11</a:t>
            </a:r>
          </a:p>
          <a:p>
            <a:endParaRPr lang="en-US" dirty="0">
              <a:solidFill>
                <a:srgbClr val="008000"/>
              </a:solidFill>
              <a:latin typeface="Comic Sans MS"/>
              <a:cs typeface="Comic Sans MS"/>
            </a:endParaRPr>
          </a:p>
          <a:p>
            <a:r>
              <a:rPr lang="en-US" dirty="0" smtClean="0">
                <a:solidFill>
                  <a:srgbClr val="008000"/>
                </a:solidFill>
                <a:latin typeface="Comic Sans MS"/>
                <a:cs typeface="Comic Sans MS"/>
              </a:rPr>
              <a:t>lecture </a:t>
            </a:r>
            <a:r>
              <a:rPr lang="en-US" dirty="0">
                <a:solidFill>
                  <a:srgbClr val="008000"/>
                </a:solidFill>
                <a:latin typeface="Comic Sans MS"/>
                <a:cs typeface="Comic Sans MS"/>
              </a:rPr>
              <a:t>review sessions – 4.62</a:t>
            </a:r>
          </a:p>
          <a:p>
            <a:endParaRPr lang="en-US" dirty="0" smtClean="0">
              <a:solidFill>
                <a:srgbClr val="FF0000"/>
              </a:solidFill>
              <a:latin typeface="Comic Sans MS"/>
              <a:cs typeface="Comic Sans MS"/>
            </a:endParaRPr>
          </a:p>
          <a:p>
            <a:r>
              <a:rPr lang="en-US" dirty="0">
                <a:solidFill>
                  <a:srgbClr val="FF0000"/>
                </a:solidFill>
                <a:latin typeface="Comic Sans MS"/>
                <a:cs typeface="Comic Sans MS"/>
              </a:rPr>
              <a:t>o</a:t>
            </a:r>
            <a:r>
              <a:rPr lang="en-US" dirty="0" smtClean="0">
                <a:solidFill>
                  <a:srgbClr val="FF0000"/>
                </a:solidFill>
                <a:latin typeface="Comic Sans MS"/>
                <a:cs typeface="Comic Sans MS"/>
              </a:rPr>
              <a:t>verall course rating – 3.71</a:t>
            </a:r>
          </a:p>
          <a:p>
            <a:endParaRPr lang="en-US" dirty="0" smtClean="0">
              <a:solidFill>
                <a:srgbClr val="FF0000"/>
              </a:solidFill>
              <a:latin typeface="Comic Sans MS"/>
              <a:cs typeface="Comic Sans MS"/>
            </a:endParaRPr>
          </a:p>
          <a:p>
            <a:r>
              <a:rPr lang="en-US" dirty="0" smtClean="0">
                <a:solidFill>
                  <a:srgbClr val="FF0000"/>
                </a:solidFill>
                <a:latin typeface="Comic Sans MS"/>
                <a:cs typeface="Comic Sans MS"/>
              </a:rPr>
              <a:t>e-syllabus – 2.94</a:t>
            </a:r>
          </a:p>
          <a:p>
            <a:endParaRPr lang="en-US" dirty="0" smtClean="0">
              <a:latin typeface="Comic Sans MS"/>
              <a:cs typeface="Comic Sans MS"/>
            </a:endParaRPr>
          </a:p>
          <a:p>
            <a:r>
              <a:rPr lang="en-US" dirty="0" smtClean="0">
                <a:solidFill>
                  <a:srgbClr val="FF0000"/>
                </a:solidFill>
                <a:latin typeface="Comic Sans MS"/>
                <a:cs typeface="Comic Sans MS"/>
              </a:rPr>
              <a:t>virtual microscope – 3.6</a:t>
            </a:r>
          </a:p>
          <a:p>
            <a:endParaRPr lang="en-US" dirty="0">
              <a:latin typeface="Comic Sans MS"/>
              <a:cs typeface="Comic Sans MS"/>
            </a:endParaRPr>
          </a:p>
          <a:p>
            <a:r>
              <a:rPr lang="en-US" dirty="0" smtClean="0">
                <a:solidFill>
                  <a:srgbClr val="FF0000"/>
                </a:solidFill>
                <a:latin typeface="Comic Sans MS"/>
                <a:cs typeface="Comic Sans MS"/>
              </a:rPr>
              <a:t>interactive classrooms – 3.48</a:t>
            </a:r>
          </a:p>
          <a:p>
            <a:endParaRPr lang="en-US" dirty="0">
              <a:solidFill>
                <a:srgbClr val="FF0000"/>
              </a:solidFill>
              <a:latin typeface="Comic Sans MS"/>
              <a:cs typeface="Comic Sans MS"/>
            </a:endParaRPr>
          </a:p>
          <a:p>
            <a:r>
              <a:rPr lang="en-US" dirty="0" smtClean="0">
                <a:latin typeface="Comic Sans MS"/>
                <a:cs typeface="Comic Sans MS"/>
              </a:rPr>
              <a:t> </a:t>
            </a:r>
            <a:endParaRPr lang="en-US" dirty="0">
              <a:latin typeface="Comic Sans MS"/>
              <a:cs typeface="Comic Sans MS"/>
            </a:endParaRPr>
          </a:p>
          <a:p>
            <a:endParaRPr lang="en-US" dirty="0">
              <a:latin typeface="Comic Sans MS"/>
              <a:cs typeface="Comic Sans MS"/>
            </a:endParaRPr>
          </a:p>
        </p:txBody>
      </p:sp>
    </p:spTree>
    <p:extLst>
      <p:ext uri="{BB962C8B-B14F-4D97-AF65-F5344CB8AC3E}">
        <p14:creationId xmlns:p14="http://schemas.microsoft.com/office/powerpoint/2010/main" val="102024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3773" y="51988"/>
            <a:ext cx="3981579" cy="584776"/>
          </a:xfrm>
          <a:prstGeom prst="rect">
            <a:avLst/>
          </a:prstGeom>
          <a:noFill/>
        </p:spPr>
        <p:txBody>
          <a:bodyPr wrap="none" rtlCol="0">
            <a:spAutoFit/>
          </a:bodyPr>
          <a:lstStyle/>
          <a:p>
            <a:r>
              <a:rPr lang="en-US" sz="3200" dirty="0" smtClean="0">
                <a:latin typeface="Comic Sans MS"/>
                <a:cs typeface="Comic Sans MS"/>
              </a:rPr>
              <a:t>Student evaluations</a:t>
            </a:r>
            <a:endParaRPr lang="en-US" sz="3200" dirty="0">
              <a:latin typeface="Comic Sans MS"/>
              <a:cs typeface="Comic Sans MS"/>
            </a:endParaRPr>
          </a:p>
        </p:txBody>
      </p:sp>
      <p:sp>
        <p:nvSpPr>
          <p:cNvPr id="2" name="TextBox 1"/>
          <p:cNvSpPr txBox="1"/>
          <p:nvPr/>
        </p:nvSpPr>
        <p:spPr>
          <a:xfrm>
            <a:off x="110433" y="865636"/>
            <a:ext cx="8954194" cy="6001644"/>
          </a:xfrm>
          <a:prstGeom prst="rect">
            <a:avLst/>
          </a:prstGeom>
          <a:noFill/>
        </p:spPr>
        <p:txBody>
          <a:bodyPr wrap="square" rtlCol="0">
            <a:spAutoFit/>
          </a:bodyPr>
          <a:lstStyle/>
          <a:p>
            <a:r>
              <a:rPr lang="en-US" sz="1600" dirty="0"/>
              <a:t>The quizzes and participatory nature encouraged more preparation before lecture, and the material was then reinforced during class, which allowed me to leave lecture with a good grasp of material and spend less time studying later on.</a:t>
            </a:r>
          </a:p>
          <a:p>
            <a:endParaRPr lang="en-US" sz="1600" dirty="0" smtClean="0"/>
          </a:p>
          <a:p>
            <a:r>
              <a:rPr lang="en-US" sz="1600" dirty="0"/>
              <a:t>Loved the interactive classroom - helped you LEARN in class rather than just listen</a:t>
            </a:r>
          </a:p>
          <a:p>
            <a:endParaRPr lang="en-US" sz="1600" dirty="0"/>
          </a:p>
          <a:p>
            <a:r>
              <a:rPr lang="en-US" sz="1600" dirty="0" smtClean="0"/>
              <a:t>I thought </a:t>
            </a:r>
            <a:r>
              <a:rPr lang="en-US" sz="1600" dirty="0"/>
              <a:t>these were very helpful for learning. However, to adequately prepare was extremely time consuming. I would not be able to handle a second course of this sort effectively at the same time. I learned a lot, and what I learned stuck with me and I hardly had to study at all for the exams. I really liked them a lot</a:t>
            </a:r>
            <a:r>
              <a:rPr lang="en-US" sz="1600" dirty="0" smtClean="0"/>
              <a:t>.</a:t>
            </a:r>
          </a:p>
          <a:p>
            <a:endParaRPr lang="en-US" sz="1600" dirty="0"/>
          </a:p>
          <a:p>
            <a:r>
              <a:rPr lang="en-US" sz="1600" dirty="0"/>
              <a:t>It is hard to only have one class in this format, and adjust to the different study habits needed. Once I did adjust, I liked this format. I think it would be helpful to have one or two more summary lectures in each section to solidify the material.</a:t>
            </a:r>
          </a:p>
          <a:p>
            <a:endParaRPr lang="en-US" sz="1600" dirty="0" smtClean="0"/>
          </a:p>
          <a:p>
            <a:r>
              <a:rPr lang="en-US" sz="1600" dirty="0"/>
              <a:t>While it took adjusting, I think I learned the material very well, and I also learned how to adapt to a new teaching style. </a:t>
            </a:r>
          </a:p>
          <a:p>
            <a:endParaRPr lang="en-US" sz="1600" dirty="0" smtClean="0"/>
          </a:p>
          <a:p>
            <a:r>
              <a:rPr lang="en-US" sz="1600" dirty="0"/>
              <a:t>I believe the interactive classroom was a STRENGTH of this course. It required more preparation for each class, making any more than 4 </a:t>
            </a:r>
            <a:r>
              <a:rPr lang="en-US" sz="1600" dirty="0" err="1"/>
              <a:t>histo</a:t>
            </a:r>
            <a:r>
              <a:rPr lang="en-US" sz="1600" dirty="0"/>
              <a:t> session per week unmanageable, but it made studying for the exams easier.</a:t>
            </a:r>
          </a:p>
          <a:p>
            <a:endParaRPr lang="en-US" sz="1600" dirty="0" smtClean="0"/>
          </a:p>
          <a:p>
            <a:r>
              <a:rPr lang="en-US" sz="1600" dirty="0"/>
              <a:t>I thought that the interactive classroom really forced me to stay on top of the material and use the class time to reinforce my knowledge. </a:t>
            </a:r>
          </a:p>
        </p:txBody>
      </p:sp>
      <p:sp>
        <p:nvSpPr>
          <p:cNvPr id="5" name="TextBox 4"/>
          <p:cNvSpPr txBox="1"/>
          <p:nvPr/>
        </p:nvSpPr>
        <p:spPr>
          <a:xfrm>
            <a:off x="110433" y="452098"/>
            <a:ext cx="1891676" cy="369332"/>
          </a:xfrm>
          <a:prstGeom prst="rect">
            <a:avLst/>
          </a:prstGeom>
          <a:noFill/>
        </p:spPr>
        <p:txBody>
          <a:bodyPr wrap="none" rtlCol="0">
            <a:spAutoFit/>
          </a:bodyPr>
          <a:lstStyle/>
          <a:p>
            <a:r>
              <a:rPr lang="en-US" u="sng" dirty="0" smtClean="0"/>
              <a:t>Interactive classes</a:t>
            </a:r>
            <a:endParaRPr lang="en-US" u="sng" dirty="0"/>
          </a:p>
        </p:txBody>
      </p:sp>
    </p:spTree>
    <p:extLst>
      <p:ext uri="{BB962C8B-B14F-4D97-AF65-F5344CB8AC3E}">
        <p14:creationId xmlns:p14="http://schemas.microsoft.com/office/powerpoint/2010/main" val="38382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6070" y="2095252"/>
            <a:ext cx="7339870" cy="2308324"/>
          </a:xfrm>
          <a:prstGeom prst="rect">
            <a:avLst/>
          </a:prstGeom>
          <a:noFill/>
        </p:spPr>
        <p:txBody>
          <a:bodyPr wrap="none" rtlCol="0">
            <a:spAutoFit/>
          </a:bodyPr>
          <a:lstStyle/>
          <a:p>
            <a:r>
              <a:rPr lang="en-US" sz="2400" dirty="0" smtClean="0">
                <a:latin typeface="Comic Sans MS"/>
                <a:cs typeface="Comic Sans MS"/>
              </a:rPr>
              <a:t>Susan Albright &amp; staff- Office </a:t>
            </a:r>
            <a:r>
              <a:rPr lang="en-US" sz="2400" dirty="0">
                <a:latin typeface="Comic Sans MS"/>
                <a:cs typeface="Comic Sans MS"/>
              </a:rPr>
              <a:t>of Technology </a:t>
            </a:r>
            <a:r>
              <a:rPr lang="en-US" sz="2400" dirty="0" smtClean="0">
                <a:latin typeface="Comic Sans MS"/>
                <a:cs typeface="Comic Sans MS"/>
              </a:rPr>
              <a:t>for</a:t>
            </a:r>
          </a:p>
          <a:p>
            <a:r>
              <a:rPr lang="en-US" sz="2400" dirty="0">
                <a:latin typeface="Comic Sans MS"/>
                <a:cs typeface="Comic Sans MS"/>
              </a:rPr>
              <a:t> </a:t>
            </a:r>
            <a:r>
              <a:rPr lang="en-US" sz="2400" dirty="0" smtClean="0">
                <a:latin typeface="Comic Sans MS"/>
                <a:cs typeface="Comic Sans MS"/>
              </a:rPr>
              <a:t>      </a:t>
            </a:r>
            <a:r>
              <a:rPr lang="en-US" sz="2400" dirty="0">
                <a:latin typeface="Comic Sans MS"/>
                <a:cs typeface="Comic Sans MS"/>
              </a:rPr>
              <a:t>Learning in the Health </a:t>
            </a:r>
            <a:r>
              <a:rPr lang="en-US" sz="2400" dirty="0" smtClean="0">
                <a:latin typeface="Comic Sans MS"/>
                <a:cs typeface="Comic Sans MS"/>
              </a:rPr>
              <a:t>Sciences  </a:t>
            </a:r>
          </a:p>
          <a:p>
            <a:endParaRPr lang="en-US" sz="2400" dirty="0">
              <a:latin typeface="Comic Sans MS"/>
              <a:cs typeface="Comic Sans MS"/>
            </a:endParaRPr>
          </a:p>
          <a:p>
            <a:r>
              <a:rPr lang="en-US" sz="2400" dirty="0" err="1" smtClean="0">
                <a:latin typeface="Comic Sans MS"/>
                <a:cs typeface="Comic Sans MS"/>
              </a:rPr>
              <a:t>Alvar</a:t>
            </a:r>
            <a:r>
              <a:rPr lang="en-US" sz="2400" dirty="0" smtClean="0">
                <a:latin typeface="Comic Sans MS"/>
                <a:cs typeface="Comic Sans MS"/>
              </a:rPr>
              <a:t> Gustafson, Ph.D. – co-Course Director</a:t>
            </a:r>
          </a:p>
          <a:p>
            <a:endParaRPr lang="en-US" sz="2400" dirty="0">
              <a:latin typeface="Comic Sans MS"/>
              <a:cs typeface="Comic Sans MS"/>
            </a:endParaRPr>
          </a:p>
          <a:p>
            <a:r>
              <a:rPr lang="en-US" sz="2400" dirty="0" smtClean="0">
                <a:latin typeface="Comic Sans MS"/>
                <a:cs typeface="Comic Sans MS"/>
              </a:rPr>
              <a:t>Thomas </a:t>
            </a:r>
            <a:r>
              <a:rPr lang="en-US" sz="2400" dirty="0" err="1" smtClean="0">
                <a:latin typeface="Comic Sans MS"/>
                <a:cs typeface="Comic Sans MS"/>
              </a:rPr>
              <a:t>Ilic</a:t>
            </a:r>
            <a:r>
              <a:rPr lang="en-US" sz="2400" dirty="0" smtClean="0">
                <a:latin typeface="Comic Sans MS"/>
                <a:cs typeface="Comic Sans MS"/>
              </a:rPr>
              <a:t> (M’17)   </a:t>
            </a:r>
            <a:endParaRPr lang="en-US" sz="2400" dirty="0">
              <a:latin typeface="Comic Sans MS"/>
              <a:cs typeface="Comic Sans MS"/>
            </a:endParaRPr>
          </a:p>
        </p:txBody>
      </p:sp>
      <p:sp>
        <p:nvSpPr>
          <p:cNvPr id="4" name="TextBox 3"/>
          <p:cNvSpPr txBox="1"/>
          <p:nvPr/>
        </p:nvSpPr>
        <p:spPr>
          <a:xfrm>
            <a:off x="2274116" y="445746"/>
            <a:ext cx="4253087" cy="646331"/>
          </a:xfrm>
          <a:prstGeom prst="rect">
            <a:avLst/>
          </a:prstGeom>
          <a:noFill/>
        </p:spPr>
        <p:txBody>
          <a:bodyPr wrap="none" rtlCol="0">
            <a:spAutoFit/>
          </a:bodyPr>
          <a:lstStyle/>
          <a:p>
            <a:r>
              <a:rPr lang="en-US" sz="3600" dirty="0" smtClean="0">
                <a:latin typeface="Comic Sans MS"/>
                <a:cs typeface="Comic Sans MS"/>
              </a:rPr>
              <a:t>Acknowledgements</a:t>
            </a:r>
            <a:endParaRPr lang="en-US" sz="3600" dirty="0">
              <a:latin typeface="Comic Sans MS"/>
              <a:cs typeface="Comic Sans MS"/>
            </a:endParaRPr>
          </a:p>
        </p:txBody>
      </p:sp>
    </p:spTree>
    <p:extLst>
      <p:ext uri="{BB962C8B-B14F-4D97-AF65-F5344CB8AC3E}">
        <p14:creationId xmlns:p14="http://schemas.microsoft.com/office/powerpoint/2010/main" val="1093854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721" y="146274"/>
            <a:ext cx="8084724" cy="6740309"/>
          </a:xfrm>
          <a:prstGeom prst="rect">
            <a:avLst/>
          </a:prstGeom>
          <a:noFill/>
        </p:spPr>
        <p:txBody>
          <a:bodyPr wrap="square" rtlCol="0">
            <a:spAutoFit/>
          </a:bodyPr>
          <a:lstStyle/>
          <a:p>
            <a:r>
              <a:rPr lang="en-US" sz="1600" dirty="0"/>
              <a:t>I really believe that more teaching has to happen in this course. The knowledge, experience, explanations of a professor can not be replaced by a website. The syllabus did not adequately prepare one for the interactive classroom quizzes or the test. Although I do like the idea of the quizzes I think there should be an hour long teaching period followed by a half-hour quiz. The current set-up just seems backwards to me</a:t>
            </a:r>
            <a:r>
              <a:rPr lang="en-US" sz="1600" dirty="0" smtClean="0"/>
              <a:t>.</a:t>
            </a:r>
          </a:p>
          <a:p>
            <a:endParaRPr lang="en-US" sz="1600" dirty="0" smtClean="0"/>
          </a:p>
          <a:p>
            <a:r>
              <a:rPr lang="en-US" sz="1600" dirty="0"/>
              <a:t>I did not go to them as I did not find them very helpful. 1.5 hours to answer 12 questions was not a useful way to spend my time</a:t>
            </a:r>
          </a:p>
          <a:p>
            <a:endParaRPr lang="en-US" sz="1600" dirty="0"/>
          </a:p>
          <a:p>
            <a:r>
              <a:rPr lang="en-US" sz="1600" dirty="0"/>
              <a:t>A return to didactic lecturing would help greatly. IC are a valiant experiment, but I believe lecturing is better suited to this course. </a:t>
            </a:r>
            <a:r>
              <a:rPr lang="en-US" sz="1600" dirty="0" smtClean="0"/>
              <a:t> </a:t>
            </a:r>
          </a:p>
          <a:p>
            <a:endParaRPr lang="en-US" sz="1600" dirty="0"/>
          </a:p>
          <a:p>
            <a:r>
              <a:rPr lang="en-US" sz="1600" dirty="0"/>
              <a:t>I was a former MBS student who took this class before and did very well. It was one of my favorite classes. But, the way it was taught this year was not conducive at all to the way I learn and many of my classmates echoed my sentiments.</a:t>
            </a:r>
          </a:p>
          <a:p>
            <a:endParaRPr lang="en-US" sz="1600" dirty="0" smtClean="0"/>
          </a:p>
          <a:p>
            <a:r>
              <a:rPr lang="en-US" sz="1600" dirty="0"/>
              <a:t>I didn't find the interactive classroom sessions helpful (at all) until I started watching last years lectures before I went. I started out struggling through the syllabus and going through the photos but when I went to interactive classroom I was just confused and didn't learn anything. When I started watching last years lectures the night before our interactive classrooms - it was a eureka moment. All of a sudden I could answer the questions, I understood what to look for, how to think about the slides, etc. Don't get rid of these! For kids who learn better from a taught format, they are an invaluable resource - it cut the amount of time I needed to study in half and got me to 50x the level of understanding. The interactive classroom alone doesn't seem effective (I was failing). When it is offered in combination with these lectures - I think it is probably the best class format we've got. You are taught on your own via a recorded lecture, then you go in and test what you've learned in an interactive classroom</a:t>
            </a:r>
            <a:r>
              <a:rPr lang="en-US" sz="1600" dirty="0" smtClean="0"/>
              <a:t>.</a:t>
            </a:r>
          </a:p>
        </p:txBody>
      </p:sp>
    </p:spTree>
    <p:extLst>
      <p:ext uri="{BB962C8B-B14F-4D97-AF65-F5344CB8AC3E}">
        <p14:creationId xmlns:p14="http://schemas.microsoft.com/office/powerpoint/2010/main" val="2813652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3773" y="236034"/>
            <a:ext cx="3981579" cy="584776"/>
          </a:xfrm>
          <a:prstGeom prst="rect">
            <a:avLst/>
          </a:prstGeom>
          <a:noFill/>
        </p:spPr>
        <p:txBody>
          <a:bodyPr wrap="none" rtlCol="0">
            <a:spAutoFit/>
          </a:bodyPr>
          <a:lstStyle/>
          <a:p>
            <a:r>
              <a:rPr lang="en-US" sz="3200" dirty="0" smtClean="0">
                <a:latin typeface="Comic Sans MS"/>
                <a:cs typeface="Comic Sans MS"/>
              </a:rPr>
              <a:t>Student evaluations</a:t>
            </a:r>
            <a:endParaRPr lang="en-US" sz="3200" dirty="0">
              <a:latin typeface="Comic Sans MS"/>
              <a:cs typeface="Comic Sans MS"/>
            </a:endParaRPr>
          </a:p>
        </p:txBody>
      </p:sp>
      <p:sp>
        <p:nvSpPr>
          <p:cNvPr id="4" name="TextBox 3"/>
          <p:cNvSpPr txBox="1"/>
          <p:nvPr/>
        </p:nvSpPr>
        <p:spPr>
          <a:xfrm>
            <a:off x="287524" y="471690"/>
            <a:ext cx="1176073" cy="369332"/>
          </a:xfrm>
          <a:prstGeom prst="rect">
            <a:avLst/>
          </a:prstGeom>
          <a:noFill/>
        </p:spPr>
        <p:txBody>
          <a:bodyPr wrap="none" rtlCol="0">
            <a:spAutoFit/>
          </a:bodyPr>
          <a:lstStyle/>
          <a:p>
            <a:r>
              <a:rPr lang="en-US" u="sng" dirty="0" smtClean="0">
                <a:cs typeface="Comic Sans MS"/>
              </a:rPr>
              <a:t>e-syllabus:</a:t>
            </a:r>
            <a:endParaRPr lang="en-US" u="sng" dirty="0">
              <a:cs typeface="Comic Sans MS"/>
            </a:endParaRPr>
          </a:p>
        </p:txBody>
      </p:sp>
      <p:sp>
        <p:nvSpPr>
          <p:cNvPr id="5" name="TextBox 4"/>
          <p:cNvSpPr txBox="1"/>
          <p:nvPr/>
        </p:nvSpPr>
        <p:spPr>
          <a:xfrm>
            <a:off x="287524" y="1010585"/>
            <a:ext cx="8662628" cy="5355313"/>
          </a:xfrm>
          <a:prstGeom prst="rect">
            <a:avLst/>
          </a:prstGeom>
          <a:noFill/>
        </p:spPr>
        <p:txBody>
          <a:bodyPr wrap="square" rtlCol="0">
            <a:spAutoFit/>
          </a:bodyPr>
          <a:lstStyle/>
          <a:p>
            <a:r>
              <a:rPr lang="en-US" dirty="0">
                <a:latin typeface="+mj-lt"/>
                <a:cs typeface="Arial"/>
              </a:rPr>
              <a:t>The E syllabus was very, very useful. I liked the organization and the format. Some technical difficulties here and there, but for the most part well done.</a:t>
            </a:r>
          </a:p>
          <a:p>
            <a:endParaRPr lang="en-US" dirty="0">
              <a:latin typeface="+mj-lt"/>
              <a:cs typeface="Arial"/>
            </a:endParaRPr>
          </a:p>
          <a:p>
            <a:r>
              <a:rPr lang="en-US" dirty="0" smtClean="0">
                <a:latin typeface="+mj-lt"/>
                <a:cs typeface="Arial"/>
              </a:rPr>
              <a:t>Some </a:t>
            </a:r>
            <a:r>
              <a:rPr lang="en-US" dirty="0">
                <a:latin typeface="+mj-lt"/>
                <a:cs typeface="Arial"/>
              </a:rPr>
              <a:t>people are going to say the </a:t>
            </a:r>
            <a:r>
              <a:rPr lang="en-US" dirty="0" err="1">
                <a:latin typeface="+mj-lt"/>
                <a:cs typeface="Arial"/>
              </a:rPr>
              <a:t>eSyllabus</a:t>
            </a:r>
            <a:r>
              <a:rPr lang="en-US" dirty="0">
                <a:latin typeface="+mj-lt"/>
                <a:cs typeface="Arial"/>
              </a:rPr>
              <a:t> is terrible; I would prefer that it remain, both because I think it is more environmentally conscious and because I think it is a perfectly effective tool that simply requires some getting used to. Certainly there are kinks to be worked out (mouse-over definitions, disparities between Mac and PC displays), but in general I think it's a good idea</a:t>
            </a:r>
            <a:r>
              <a:rPr lang="en-US" dirty="0" smtClean="0">
                <a:latin typeface="+mj-lt"/>
                <a:cs typeface="Arial"/>
              </a:rPr>
              <a:t>.</a:t>
            </a:r>
          </a:p>
          <a:p>
            <a:endParaRPr lang="en-US" dirty="0">
              <a:latin typeface="+mj-lt"/>
              <a:cs typeface="Arial"/>
            </a:endParaRPr>
          </a:p>
          <a:p>
            <a:r>
              <a:rPr lang="en-US" dirty="0">
                <a:latin typeface="+mj-lt"/>
                <a:cs typeface="Arial"/>
              </a:rPr>
              <a:t>I used it a ton. I thought it was great. It would be SO much greater if the links were all embedded in the page. Also there was redundancy in some of them - this could definitely be improved</a:t>
            </a:r>
            <a:r>
              <a:rPr lang="en-US" dirty="0" smtClean="0">
                <a:latin typeface="+mj-lt"/>
                <a:cs typeface="Arial"/>
              </a:rPr>
              <a:t>.</a:t>
            </a:r>
          </a:p>
          <a:p>
            <a:endParaRPr lang="en-US" dirty="0">
              <a:latin typeface="+mj-lt"/>
              <a:cs typeface="Arial"/>
            </a:endParaRPr>
          </a:p>
          <a:p>
            <a:r>
              <a:rPr lang="en-US" dirty="0">
                <a:latin typeface="+mj-lt"/>
                <a:cs typeface="Arial"/>
              </a:rPr>
              <a:t>Amazing resource. I learned a lot from the </a:t>
            </a:r>
            <a:r>
              <a:rPr lang="en-US" dirty="0" err="1">
                <a:latin typeface="+mj-lt"/>
                <a:cs typeface="Arial"/>
              </a:rPr>
              <a:t>eSyllabus</a:t>
            </a:r>
            <a:r>
              <a:rPr lang="en-US" dirty="0">
                <a:latin typeface="+mj-lt"/>
                <a:cs typeface="Arial"/>
              </a:rPr>
              <a:t>. The only issue that I have is with the image links. I have a desktop with two screens, so I was very fortunate - I could just open the images on a separate screen, and the experience was very smooth. Whenever I was studying on my laptop, however, I realized that it is very inconvenient to have to go back and forth, and that the images open on a new page. If there was a way to embed the images in the </a:t>
            </a:r>
            <a:r>
              <a:rPr lang="en-US" dirty="0" err="1">
                <a:latin typeface="+mj-lt"/>
                <a:cs typeface="Arial"/>
              </a:rPr>
              <a:t>eSyllabus</a:t>
            </a:r>
            <a:r>
              <a:rPr lang="en-US" dirty="0">
                <a:latin typeface="+mj-lt"/>
                <a:cs typeface="Arial"/>
              </a:rPr>
              <a:t>, it would make the experience a lot smoother</a:t>
            </a:r>
            <a:r>
              <a:rPr lang="en-US" dirty="0" smtClean="0">
                <a:latin typeface="+mj-lt"/>
                <a:cs typeface="Arial"/>
              </a:rPr>
              <a:t>.</a:t>
            </a:r>
            <a:endParaRPr lang="en-US" dirty="0">
              <a:latin typeface="+mj-lt"/>
              <a:cs typeface="Arial"/>
            </a:endParaRPr>
          </a:p>
        </p:txBody>
      </p:sp>
    </p:spTree>
    <p:extLst>
      <p:ext uri="{BB962C8B-B14F-4D97-AF65-F5344CB8AC3E}">
        <p14:creationId xmlns:p14="http://schemas.microsoft.com/office/powerpoint/2010/main" val="884338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3773" y="236034"/>
            <a:ext cx="3981579" cy="584776"/>
          </a:xfrm>
          <a:prstGeom prst="rect">
            <a:avLst/>
          </a:prstGeom>
          <a:noFill/>
        </p:spPr>
        <p:txBody>
          <a:bodyPr wrap="none" rtlCol="0">
            <a:spAutoFit/>
          </a:bodyPr>
          <a:lstStyle/>
          <a:p>
            <a:r>
              <a:rPr lang="en-US" sz="3200" dirty="0" smtClean="0">
                <a:latin typeface="Comic Sans MS"/>
                <a:cs typeface="Comic Sans MS"/>
              </a:rPr>
              <a:t>Student evaluations</a:t>
            </a:r>
            <a:endParaRPr lang="en-US" sz="3200" dirty="0">
              <a:latin typeface="Comic Sans MS"/>
              <a:cs typeface="Comic Sans MS"/>
            </a:endParaRPr>
          </a:p>
        </p:txBody>
      </p:sp>
      <p:sp>
        <p:nvSpPr>
          <p:cNvPr id="5" name="TextBox 4"/>
          <p:cNvSpPr txBox="1"/>
          <p:nvPr/>
        </p:nvSpPr>
        <p:spPr>
          <a:xfrm>
            <a:off x="158687" y="1034147"/>
            <a:ext cx="8662628" cy="5632312"/>
          </a:xfrm>
          <a:prstGeom prst="rect">
            <a:avLst/>
          </a:prstGeom>
          <a:noFill/>
        </p:spPr>
        <p:txBody>
          <a:bodyPr wrap="square" rtlCol="0">
            <a:spAutoFit/>
          </a:bodyPr>
          <a:lstStyle/>
          <a:p>
            <a:r>
              <a:rPr lang="en-US" dirty="0" smtClean="0"/>
              <a:t>It </a:t>
            </a:r>
            <a:r>
              <a:rPr lang="en-US" dirty="0"/>
              <a:t>was often annoying to navigate around the e-syllabus. The website was not responsive enough (I often would make my window smaller, so I could take notes at the same time that I read it, and half of the page's text would be cut off). Also, after clicking a link and then going back to the e-syllabus, I would often have to scroll to find where I was on the page. I often gave up on the e-syllabus half way through reading it, because the formatting was so annoying</a:t>
            </a:r>
            <a:r>
              <a:rPr lang="en-US" dirty="0" smtClean="0"/>
              <a:t>.</a:t>
            </a:r>
          </a:p>
          <a:p>
            <a:endParaRPr lang="en-US" dirty="0"/>
          </a:p>
          <a:p>
            <a:r>
              <a:rPr lang="en-US" dirty="0"/>
              <a:t>Very difficult to navigate, would have been better without links (just add pictures and text into the main body of the syllabus).</a:t>
            </a:r>
          </a:p>
          <a:p>
            <a:endParaRPr lang="en-US" dirty="0" smtClean="0"/>
          </a:p>
          <a:p>
            <a:r>
              <a:rPr lang="en-US" dirty="0" smtClean="0"/>
              <a:t>I </a:t>
            </a:r>
            <a:r>
              <a:rPr lang="en-US" dirty="0"/>
              <a:t>would have preferred a printed version of the information (with maybe an online virtual microscope component)</a:t>
            </a:r>
            <a:r>
              <a:rPr lang="en-US" dirty="0" smtClean="0"/>
              <a:t>.</a:t>
            </a:r>
          </a:p>
          <a:p>
            <a:endParaRPr lang="en-US" dirty="0"/>
          </a:p>
          <a:p>
            <a:r>
              <a:rPr lang="en-US" dirty="0"/>
              <a:t>The usability of the </a:t>
            </a:r>
            <a:r>
              <a:rPr lang="en-US" dirty="0" err="1"/>
              <a:t>eSyllabus</a:t>
            </a:r>
            <a:r>
              <a:rPr lang="en-US" dirty="0"/>
              <a:t> was quite poor and made learning/reviewing the material quite inefficient. I survived off of the previous year's recorded lectures and then used the </a:t>
            </a:r>
            <a:r>
              <a:rPr lang="en-US" dirty="0" err="1"/>
              <a:t>eSyllabus</a:t>
            </a:r>
            <a:r>
              <a:rPr lang="en-US" dirty="0"/>
              <a:t> as supporting material</a:t>
            </a:r>
            <a:r>
              <a:rPr lang="en-US" dirty="0" smtClean="0"/>
              <a:t>.</a:t>
            </a:r>
          </a:p>
          <a:p>
            <a:endParaRPr lang="en-US" dirty="0"/>
          </a:p>
          <a:p>
            <a:r>
              <a:rPr lang="en-US" dirty="0"/>
              <a:t>Information nested within links made information difficult to find, especially when reviewing or studying </a:t>
            </a:r>
          </a:p>
          <a:p>
            <a:endParaRPr lang="en-US" dirty="0"/>
          </a:p>
        </p:txBody>
      </p:sp>
      <p:sp>
        <p:nvSpPr>
          <p:cNvPr id="6" name="TextBox 5"/>
          <p:cNvSpPr txBox="1"/>
          <p:nvPr/>
        </p:nvSpPr>
        <p:spPr>
          <a:xfrm>
            <a:off x="287524" y="471690"/>
            <a:ext cx="1176073" cy="369332"/>
          </a:xfrm>
          <a:prstGeom prst="rect">
            <a:avLst/>
          </a:prstGeom>
          <a:noFill/>
        </p:spPr>
        <p:txBody>
          <a:bodyPr wrap="none" rtlCol="0">
            <a:spAutoFit/>
          </a:bodyPr>
          <a:lstStyle/>
          <a:p>
            <a:r>
              <a:rPr lang="en-US" u="sng" dirty="0" smtClean="0">
                <a:cs typeface="Comic Sans MS"/>
              </a:rPr>
              <a:t>e-syllabus:</a:t>
            </a:r>
            <a:endParaRPr lang="en-US" u="sng" dirty="0">
              <a:cs typeface="Comic Sans MS"/>
            </a:endParaRPr>
          </a:p>
        </p:txBody>
      </p:sp>
    </p:spTree>
    <p:extLst>
      <p:ext uri="{BB962C8B-B14F-4D97-AF65-F5344CB8AC3E}">
        <p14:creationId xmlns:p14="http://schemas.microsoft.com/office/powerpoint/2010/main" val="2369833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syllabus tex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11" y="897028"/>
            <a:ext cx="5686967" cy="5645794"/>
          </a:xfrm>
          <a:prstGeom prst="rect">
            <a:avLst/>
          </a:prstGeom>
        </p:spPr>
      </p:pic>
      <p:sp>
        <p:nvSpPr>
          <p:cNvPr id="6" name="TextBox 5"/>
          <p:cNvSpPr txBox="1"/>
          <p:nvPr/>
        </p:nvSpPr>
        <p:spPr>
          <a:xfrm>
            <a:off x="287524" y="471690"/>
            <a:ext cx="1176073" cy="369332"/>
          </a:xfrm>
          <a:prstGeom prst="rect">
            <a:avLst/>
          </a:prstGeom>
          <a:noFill/>
        </p:spPr>
        <p:txBody>
          <a:bodyPr wrap="none" rtlCol="0">
            <a:spAutoFit/>
          </a:bodyPr>
          <a:lstStyle/>
          <a:p>
            <a:r>
              <a:rPr lang="en-US" u="sng" dirty="0" smtClean="0">
                <a:cs typeface="Comic Sans MS"/>
              </a:rPr>
              <a:t>e-syllabus:</a:t>
            </a:r>
            <a:endParaRPr lang="en-US" u="sng" dirty="0">
              <a:cs typeface="Comic Sans MS"/>
            </a:endParaRPr>
          </a:p>
        </p:txBody>
      </p:sp>
    </p:spTree>
    <p:extLst>
      <p:ext uri="{BB962C8B-B14F-4D97-AF65-F5344CB8AC3E}">
        <p14:creationId xmlns:p14="http://schemas.microsoft.com/office/powerpoint/2010/main" val="3660298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yllabus 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80" y="397736"/>
            <a:ext cx="4789708" cy="6012870"/>
          </a:xfrm>
          <a:prstGeom prst="rect">
            <a:avLst/>
          </a:prstGeom>
        </p:spPr>
      </p:pic>
      <p:sp>
        <p:nvSpPr>
          <p:cNvPr id="6" name="TextBox 5"/>
          <p:cNvSpPr txBox="1"/>
          <p:nvPr/>
        </p:nvSpPr>
        <p:spPr>
          <a:xfrm>
            <a:off x="5209732" y="1461461"/>
            <a:ext cx="3876582" cy="4093428"/>
          </a:xfrm>
          <a:prstGeom prst="rect">
            <a:avLst/>
          </a:prstGeom>
          <a:noFill/>
        </p:spPr>
        <p:txBody>
          <a:bodyPr wrap="square" rtlCol="0">
            <a:spAutoFit/>
          </a:bodyPr>
          <a:lstStyle/>
          <a:p>
            <a:r>
              <a:rPr lang="en-US" sz="2000" dirty="0" smtClean="0">
                <a:latin typeface="Comic Sans MS"/>
                <a:cs typeface="Comic Sans MS"/>
              </a:rPr>
              <a:t>-alternatively, we may be able to have the links appear as thumbnails; hovering would then enlarge them to full size</a:t>
            </a:r>
            <a:endParaRPr lang="en-US" sz="2000" dirty="0">
              <a:latin typeface="Comic Sans MS"/>
              <a:cs typeface="Comic Sans MS"/>
            </a:endParaRPr>
          </a:p>
          <a:p>
            <a:r>
              <a:rPr lang="en-US" sz="2000" dirty="0" smtClean="0">
                <a:latin typeface="Comic Sans MS"/>
                <a:cs typeface="Comic Sans MS"/>
              </a:rPr>
              <a:t> </a:t>
            </a:r>
          </a:p>
          <a:p>
            <a:endParaRPr lang="en-US" sz="2000" dirty="0">
              <a:latin typeface="Comic Sans MS"/>
              <a:cs typeface="Comic Sans MS"/>
            </a:endParaRPr>
          </a:p>
          <a:p>
            <a:r>
              <a:rPr lang="en-US" sz="2000" dirty="0" smtClean="0">
                <a:latin typeface="Comic Sans MS"/>
                <a:cs typeface="Comic Sans MS"/>
              </a:rPr>
              <a:t> -</a:t>
            </a:r>
            <a:r>
              <a:rPr lang="en-US" sz="2000" dirty="0">
                <a:latin typeface="Comic Sans MS"/>
                <a:cs typeface="Comic Sans MS"/>
              </a:rPr>
              <a:t>o</a:t>
            </a:r>
            <a:r>
              <a:rPr lang="en-US" sz="2000" dirty="0" smtClean="0">
                <a:latin typeface="Comic Sans MS"/>
                <a:cs typeface="Comic Sans MS"/>
              </a:rPr>
              <a:t>ther </a:t>
            </a:r>
            <a:r>
              <a:rPr lang="en-US" sz="2000" dirty="0">
                <a:latin typeface="Comic Sans MS"/>
                <a:cs typeface="Comic Sans MS"/>
              </a:rPr>
              <a:t>e-syllabus changes we plan to make:</a:t>
            </a:r>
          </a:p>
          <a:p>
            <a:r>
              <a:rPr lang="en-US" sz="2000" dirty="0">
                <a:latin typeface="Comic Sans MS"/>
                <a:cs typeface="Comic Sans MS"/>
              </a:rPr>
              <a:t>	</a:t>
            </a:r>
            <a:r>
              <a:rPr lang="en-US" sz="2000" dirty="0" smtClean="0">
                <a:latin typeface="Comic Sans MS"/>
                <a:cs typeface="Comic Sans MS"/>
              </a:rPr>
              <a:t>-</a:t>
            </a:r>
            <a:r>
              <a:rPr lang="en-US" sz="2000" dirty="0">
                <a:latin typeface="Comic Sans MS"/>
                <a:cs typeface="Comic Sans MS"/>
              </a:rPr>
              <a:t>adding hover definitions for words </a:t>
            </a:r>
            <a:r>
              <a:rPr lang="en-US" sz="2000" i="1" dirty="0">
                <a:latin typeface="Comic Sans MS"/>
                <a:cs typeface="Comic Sans MS"/>
              </a:rPr>
              <a:t>every time</a:t>
            </a:r>
            <a:r>
              <a:rPr lang="en-US" sz="2000" dirty="0">
                <a:latin typeface="Comic Sans MS"/>
                <a:cs typeface="Comic Sans MS"/>
              </a:rPr>
              <a:t> they </a:t>
            </a:r>
            <a:r>
              <a:rPr lang="en-US" sz="2000" dirty="0" smtClean="0">
                <a:latin typeface="Comic Sans MS"/>
                <a:cs typeface="Comic Sans MS"/>
              </a:rPr>
              <a:t>appear </a:t>
            </a:r>
            <a:r>
              <a:rPr lang="en-US" sz="2000" dirty="0">
                <a:latin typeface="Comic Sans MS"/>
                <a:cs typeface="Comic Sans MS"/>
              </a:rPr>
              <a:t>in the text (could be </a:t>
            </a:r>
            <a:r>
              <a:rPr lang="en-US" sz="2000" dirty="0" smtClean="0">
                <a:latin typeface="Comic Sans MS"/>
                <a:cs typeface="Comic Sans MS"/>
              </a:rPr>
              <a:t>colored)</a:t>
            </a:r>
            <a:endParaRPr lang="en-US" sz="2000" dirty="0">
              <a:latin typeface="Comic Sans MS"/>
              <a:cs typeface="Comic Sans MS"/>
            </a:endParaRPr>
          </a:p>
          <a:p>
            <a:endParaRPr lang="en-US" sz="2000" dirty="0">
              <a:latin typeface="Comic Sans MS"/>
              <a:cs typeface="Comic Sans MS"/>
            </a:endParaRPr>
          </a:p>
        </p:txBody>
      </p:sp>
    </p:spTree>
    <p:extLst>
      <p:ext uri="{BB962C8B-B14F-4D97-AF65-F5344CB8AC3E}">
        <p14:creationId xmlns:p14="http://schemas.microsoft.com/office/powerpoint/2010/main" val="4005752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3773" y="236034"/>
            <a:ext cx="3981579" cy="584776"/>
          </a:xfrm>
          <a:prstGeom prst="rect">
            <a:avLst/>
          </a:prstGeom>
          <a:noFill/>
        </p:spPr>
        <p:txBody>
          <a:bodyPr wrap="none" rtlCol="0">
            <a:spAutoFit/>
          </a:bodyPr>
          <a:lstStyle/>
          <a:p>
            <a:r>
              <a:rPr lang="en-US" sz="3200" dirty="0" smtClean="0">
                <a:latin typeface="Comic Sans MS"/>
                <a:cs typeface="Comic Sans MS"/>
              </a:rPr>
              <a:t>Student evaluations</a:t>
            </a:r>
            <a:endParaRPr lang="en-US" sz="3200" dirty="0">
              <a:latin typeface="Comic Sans MS"/>
              <a:cs typeface="Comic Sans MS"/>
            </a:endParaRPr>
          </a:p>
        </p:txBody>
      </p:sp>
      <p:sp>
        <p:nvSpPr>
          <p:cNvPr id="2" name="TextBox 1"/>
          <p:cNvSpPr txBox="1"/>
          <p:nvPr/>
        </p:nvSpPr>
        <p:spPr>
          <a:xfrm>
            <a:off x="322093" y="947834"/>
            <a:ext cx="1959303" cy="369332"/>
          </a:xfrm>
          <a:prstGeom prst="rect">
            <a:avLst/>
          </a:prstGeom>
          <a:noFill/>
        </p:spPr>
        <p:txBody>
          <a:bodyPr wrap="none" rtlCol="0">
            <a:spAutoFit/>
          </a:bodyPr>
          <a:lstStyle/>
          <a:p>
            <a:r>
              <a:rPr lang="en-US" u="sng" dirty="0" smtClean="0"/>
              <a:t>Virtual Microscope</a:t>
            </a:r>
            <a:endParaRPr lang="en-US" u="sng" dirty="0"/>
          </a:p>
        </p:txBody>
      </p:sp>
      <p:sp>
        <p:nvSpPr>
          <p:cNvPr id="4" name="TextBox 3"/>
          <p:cNvSpPr txBox="1"/>
          <p:nvPr/>
        </p:nvSpPr>
        <p:spPr>
          <a:xfrm>
            <a:off x="456028" y="1515095"/>
            <a:ext cx="7417972" cy="4247317"/>
          </a:xfrm>
          <a:prstGeom prst="rect">
            <a:avLst/>
          </a:prstGeom>
          <a:noFill/>
        </p:spPr>
        <p:txBody>
          <a:bodyPr wrap="square" rtlCol="0">
            <a:spAutoFit/>
          </a:bodyPr>
          <a:lstStyle/>
          <a:p>
            <a:r>
              <a:rPr lang="en-US" dirty="0"/>
              <a:t>Loved this. Helped you see all the elements of an organ/system/etc. in one window. I wish the zoom on the exams was as clear as the zoom on the virtual microscope. You couldn't zoom the images on the exams without losing focus</a:t>
            </a:r>
            <a:r>
              <a:rPr lang="en-US" dirty="0" smtClean="0"/>
              <a:t>.</a:t>
            </a:r>
          </a:p>
          <a:p>
            <a:endParaRPr lang="en-US" dirty="0"/>
          </a:p>
          <a:p>
            <a:r>
              <a:rPr lang="en-US" dirty="0"/>
              <a:t>More virtual microscopes would have been helpful. Even different pictures of the same thing is helpful. </a:t>
            </a:r>
            <a:endParaRPr lang="en-US" dirty="0" smtClean="0"/>
          </a:p>
          <a:p>
            <a:endParaRPr lang="en-US" dirty="0"/>
          </a:p>
          <a:p>
            <a:r>
              <a:rPr lang="en-US" dirty="0"/>
              <a:t>Fantastic idea. I really hope that the course directors continue it and improve on it. It would be nice to see virtual microscope used for more courses - hope that pathology uses it!</a:t>
            </a:r>
          </a:p>
          <a:p>
            <a:endParaRPr lang="en-US" dirty="0" smtClean="0"/>
          </a:p>
          <a:p>
            <a:r>
              <a:rPr lang="en-US" dirty="0"/>
              <a:t>I thought this was a good resource and it was helpful to try to pick out images of structures or cells that were discussed in the syllabus. </a:t>
            </a:r>
          </a:p>
          <a:p>
            <a:endParaRPr lang="en-US" dirty="0"/>
          </a:p>
        </p:txBody>
      </p:sp>
    </p:spTree>
    <p:extLst>
      <p:ext uri="{BB962C8B-B14F-4D97-AF65-F5344CB8AC3E}">
        <p14:creationId xmlns:p14="http://schemas.microsoft.com/office/powerpoint/2010/main" val="47794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3773" y="236034"/>
            <a:ext cx="3981579" cy="584776"/>
          </a:xfrm>
          <a:prstGeom prst="rect">
            <a:avLst/>
          </a:prstGeom>
          <a:noFill/>
        </p:spPr>
        <p:txBody>
          <a:bodyPr wrap="none" rtlCol="0">
            <a:spAutoFit/>
          </a:bodyPr>
          <a:lstStyle/>
          <a:p>
            <a:r>
              <a:rPr lang="en-US" sz="3200" dirty="0" smtClean="0">
                <a:latin typeface="Comic Sans MS"/>
                <a:cs typeface="Comic Sans MS"/>
              </a:rPr>
              <a:t>Student evaluations</a:t>
            </a:r>
            <a:endParaRPr lang="en-US" sz="3200" dirty="0">
              <a:latin typeface="Comic Sans MS"/>
              <a:cs typeface="Comic Sans MS"/>
            </a:endParaRPr>
          </a:p>
        </p:txBody>
      </p:sp>
      <p:sp>
        <p:nvSpPr>
          <p:cNvPr id="4" name="TextBox 3"/>
          <p:cNvSpPr txBox="1"/>
          <p:nvPr/>
        </p:nvSpPr>
        <p:spPr>
          <a:xfrm>
            <a:off x="456028" y="1515095"/>
            <a:ext cx="7417972" cy="4801315"/>
          </a:xfrm>
          <a:prstGeom prst="rect">
            <a:avLst/>
          </a:prstGeom>
          <a:noFill/>
        </p:spPr>
        <p:txBody>
          <a:bodyPr wrap="square" rtlCol="0">
            <a:spAutoFit/>
          </a:bodyPr>
          <a:lstStyle/>
          <a:p>
            <a:r>
              <a:rPr lang="en-US" dirty="0"/>
              <a:t>It almost never worked on my computer. Either the images didn't load or they were hard to make out</a:t>
            </a:r>
            <a:r>
              <a:rPr lang="en-US" dirty="0" smtClean="0"/>
              <a:t>.</a:t>
            </a:r>
          </a:p>
          <a:p>
            <a:endParaRPr lang="en-US" dirty="0"/>
          </a:p>
          <a:p>
            <a:r>
              <a:rPr lang="en-US" dirty="0"/>
              <a:t>It was so difficult to move around. I would rather the professor walk us through it on the big screen</a:t>
            </a:r>
            <a:r>
              <a:rPr lang="en-US" dirty="0" smtClean="0"/>
              <a:t>.</a:t>
            </a:r>
          </a:p>
          <a:p>
            <a:endParaRPr lang="en-US" dirty="0"/>
          </a:p>
          <a:p>
            <a:r>
              <a:rPr lang="en-US" dirty="0"/>
              <a:t>This was kind of cool, but having it embedded in the </a:t>
            </a:r>
            <a:r>
              <a:rPr lang="en-US" dirty="0" err="1"/>
              <a:t>esyllabus</a:t>
            </a:r>
            <a:r>
              <a:rPr lang="en-US" dirty="0"/>
              <a:t> was a big problem. It meant that it took forever for my page to load, and every time I clicked on a link and then went back, the page would automatically reload to the virtual microscope, which was super frustrating. </a:t>
            </a:r>
            <a:endParaRPr lang="en-US" dirty="0" smtClean="0"/>
          </a:p>
          <a:p>
            <a:endParaRPr lang="en-US" dirty="0"/>
          </a:p>
          <a:p>
            <a:r>
              <a:rPr lang="en-US" dirty="0"/>
              <a:t>The virtual microscope was also very cumbersome. I did not use it as it was difficult to navigate. The reward I got from it was certainly not worth the trouble it took to use.</a:t>
            </a:r>
          </a:p>
          <a:p>
            <a:endParaRPr lang="en-US" dirty="0"/>
          </a:p>
          <a:p>
            <a:endParaRPr lang="en-US" dirty="0"/>
          </a:p>
          <a:p>
            <a:endParaRPr lang="en-US" dirty="0"/>
          </a:p>
        </p:txBody>
      </p:sp>
      <p:sp>
        <p:nvSpPr>
          <p:cNvPr id="5" name="TextBox 4"/>
          <p:cNvSpPr txBox="1"/>
          <p:nvPr/>
        </p:nvSpPr>
        <p:spPr>
          <a:xfrm>
            <a:off x="322093" y="947834"/>
            <a:ext cx="1959303" cy="369332"/>
          </a:xfrm>
          <a:prstGeom prst="rect">
            <a:avLst/>
          </a:prstGeom>
          <a:noFill/>
        </p:spPr>
        <p:txBody>
          <a:bodyPr wrap="none" rtlCol="0">
            <a:spAutoFit/>
          </a:bodyPr>
          <a:lstStyle/>
          <a:p>
            <a:r>
              <a:rPr lang="en-US" u="sng" dirty="0" smtClean="0"/>
              <a:t>Virtual Microscope</a:t>
            </a:r>
            <a:endParaRPr lang="en-US" u="sng" dirty="0"/>
          </a:p>
        </p:txBody>
      </p:sp>
    </p:spTree>
    <p:extLst>
      <p:ext uri="{BB962C8B-B14F-4D97-AF65-F5344CB8AC3E}">
        <p14:creationId xmlns:p14="http://schemas.microsoft.com/office/powerpoint/2010/main" val="1400006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3773" y="236034"/>
            <a:ext cx="3981579" cy="584776"/>
          </a:xfrm>
          <a:prstGeom prst="rect">
            <a:avLst/>
          </a:prstGeom>
          <a:noFill/>
        </p:spPr>
        <p:txBody>
          <a:bodyPr wrap="none" rtlCol="0">
            <a:spAutoFit/>
          </a:bodyPr>
          <a:lstStyle/>
          <a:p>
            <a:r>
              <a:rPr lang="en-US" sz="3200" dirty="0" smtClean="0">
                <a:latin typeface="Comic Sans MS"/>
                <a:cs typeface="Comic Sans MS"/>
              </a:rPr>
              <a:t>Student evaluations</a:t>
            </a:r>
            <a:endParaRPr lang="en-US" sz="3200" dirty="0">
              <a:latin typeface="Comic Sans MS"/>
              <a:cs typeface="Comic Sans MS"/>
            </a:endParaRPr>
          </a:p>
        </p:txBody>
      </p:sp>
      <p:sp>
        <p:nvSpPr>
          <p:cNvPr id="4" name="TextBox 3"/>
          <p:cNvSpPr txBox="1"/>
          <p:nvPr/>
        </p:nvSpPr>
        <p:spPr>
          <a:xfrm>
            <a:off x="289016" y="940322"/>
            <a:ext cx="8537438" cy="3785652"/>
          </a:xfrm>
          <a:prstGeom prst="rect">
            <a:avLst/>
          </a:prstGeom>
          <a:noFill/>
        </p:spPr>
        <p:txBody>
          <a:bodyPr wrap="none" rtlCol="0">
            <a:spAutoFit/>
          </a:bodyPr>
          <a:lstStyle/>
          <a:p>
            <a:r>
              <a:rPr lang="en-US" sz="2000" dirty="0" smtClean="0">
                <a:latin typeface="Comic Sans MS"/>
                <a:cs typeface="Comic Sans MS"/>
              </a:rPr>
              <a:t> </a:t>
            </a:r>
          </a:p>
          <a:p>
            <a:r>
              <a:rPr lang="en-US" sz="2000" dirty="0" smtClean="0">
                <a:latin typeface="Comic Sans MS"/>
                <a:cs typeface="Comic Sans MS"/>
              </a:rPr>
              <a:t>-students want the MCQs ahead of class (for note-taking)</a:t>
            </a:r>
          </a:p>
          <a:p>
            <a:r>
              <a:rPr lang="en-US" sz="2000" dirty="0">
                <a:latin typeface="Comic Sans MS"/>
                <a:cs typeface="Comic Sans MS"/>
              </a:rPr>
              <a:t>	-</a:t>
            </a:r>
            <a:r>
              <a:rPr lang="en-US" sz="2000" dirty="0" smtClean="0">
                <a:latin typeface="Comic Sans MS"/>
                <a:cs typeface="Comic Sans MS"/>
              </a:rPr>
              <a:t>upload to TUSK just prior to class??</a:t>
            </a:r>
          </a:p>
          <a:p>
            <a:r>
              <a:rPr lang="en-US" sz="2000" dirty="0">
                <a:latin typeface="Comic Sans MS"/>
                <a:cs typeface="Comic Sans MS"/>
              </a:rPr>
              <a:t>	</a:t>
            </a:r>
            <a:r>
              <a:rPr lang="en-US" sz="2000" dirty="0" smtClean="0">
                <a:latin typeface="Comic Sans MS"/>
                <a:cs typeface="Comic Sans MS"/>
              </a:rPr>
              <a:t>-what about those who want time to print them??</a:t>
            </a:r>
          </a:p>
          <a:p>
            <a:endParaRPr lang="en-US" sz="2000" dirty="0">
              <a:latin typeface="Comic Sans MS"/>
              <a:cs typeface="Comic Sans MS"/>
            </a:endParaRPr>
          </a:p>
          <a:p>
            <a:r>
              <a:rPr lang="en-US" sz="2000" dirty="0" smtClean="0">
                <a:latin typeface="Comic Sans MS"/>
                <a:cs typeface="Comic Sans MS"/>
              </a:rPr>
              <a:t>-</a:t>
            </a:r>
            <a:r>
              <a:rPr lang="en-US" sz="2000" dirty="0">
                <a:latin typeface="Comic Sans MS"/>
                <a:cs typeface="Comic Sans MS"/>
              </a:rPr>
              <a:t>students want </a:t>
            </a:r>
            <a:r>
              <a:rPr lang="en-US" sz="2000" dirty="0" smtClean="0">
                <a:latin typeface="Comic Sans MS"/>
                <a:cs typeface="Comic Sans MS"/>
              </a:rPr>
              <a:t>all the </a:t>
            </a:r>
            <a:r>
              <a:rPr lang="en-US" sz="2000" dirty="0">
                <a:latin typeface="Comic Sans MS"/>
                <a:cs typeface="Comic Sans MS"/>
              </a:rPr>
              <a:t>sessions recorded</a:t>
            </a:r>
          </a:p>
          <a:p>
            <a:r>
              <a:rPr lang="en-US" sz="2000" dirty="0" smtClean="0">
                <a:latin typeface="Comic Sans MS"/>
                <a:cs typeface="Comic Sans MS"/>
              </a:rPr>
              <a:t>	-will consider for </a:t>
            </a:r>
            <a:r>
              <a:rPr lang="en-US" sz="2000" dirty="0" err="1" smtClean="0">
                <a:latin typeface="Comic Sans MS"/>
                <a:cs typeface="Comic Sans MS"/>
              </a:rPr>
              <a:t>iReview</a:t>
            </a:r>
            <a:r>
              <a:rPr lang="en-US" sz="2000" dirty="0" smtClean="0">
                <a:latin typeface="Comic Sans MS"/>
                <a:cs typeface="Comic Sans MS"/>
              </a:rPr>
              <a:t> sessions next year</a:t>
            </a:r>
          </a:p>
          <a:p>
            <a:endParaRPr lang="en-US" sz="2000" dirty="0">
              <a:latin typeface="Comic Sans MS"/>
              <a:cs typeface="Comic Sans MS"/>
            </a:endParaRPr>
          </a:p>
          <a:p>
            <a:r>
              <a:rPr lang="en-US" sz="2000" dirty="0" smtClean="0">
                <a:latin typeface="Comic Sans MS"/>
                <a:cs typeface="Comic Sans MS"/>
              </a:rPr>
              <a:t>-students comment (negatively) on the variability between faculty</a:t>
            </a:r>
          </a:p>
          <a:p>
            <a:r>
              <a:rPr lang="en-US" sz="2000" dirty="0">
                <a:latin typeface="Comic Sans MS"/>
                <a:cs typeface="Comic Sans MS"/>
              </a:rPr>
              <a:t> </a:t>
            </a:r>
            <a:r>
              <a:rPr lang="en-US" sz="2000" dirty="0" smtClean="0">
                <a:latin typeface="Comic Sans MS"/>
                <a:cs typeface="Comic Sans MS"/>
              </a:rPr>
              <a:t>(this is always an issue with team-taught courses, even with lectures)</a:t>
            </a:r>
          </a:p>
          <a:p>
            <a:endParaRPr lang="en-US" sz="2000" dirty="0">
              <a:latin typeface="Comic Sans MS"/>
              <a:cs typeface="Comic Sans MS"/>
            </a:endParaRPr>
          </a:p>
          <a:p>
            <a:r>
              <a:rPr lang="en-US" sz="2000" dirty="0" smtClean="0">
                <a:latin typeface="Comic Sans MS"/>
                <a:cs typeface="Comic Sans MS"/>
              </a:rPr>
              <a:t> </a:t>
            </a:r>
            <a:endParaRPr lang="en-US" sz="2000" dirty="0">
              <a:latin typeface="Comic Sans MS"/>
              <a:cs typeface="Comic Sans MS"/>
            </a:endParaRPr>
          </a:p>
        </p:txBody>
      </p:sp>
      <p:sp>
        <p:nvSpPr>
          <p:cNvPr id="5" name="TextBox 4"/>
          <p:cNvSpPr txBox="1"/>
          <p:nvPr/>
        </p:nvSpPr>
        <p:spPr>
          <a:xfrm>
            <a:off x="211661" y="755656"/>
            <a:ext cx="1984437" cy="369332"/>
          </a:xfrm>
          <a:prstGeom prst="rect">
            <a:avLst/>
          </a:prstGeom>
          <a:noFill/>
        </p:spPr>
        <p:txBody>
          <a:bodyPr wrap="none" rtlCol="0">
            <a:spAutoFit/>
          </a:bodyPr>
          <a:lstStyle/>
          <a:p>
            <a:r>
              <a:rPr lang="en-US" u="sng" dirty="0" smtClean="0">
                <a:latin typeface="Comic Sans MS"/>
                <a:cs typeface="Comic Sans MS"/>
              </a:rPr>
              <a:t>Other comments</a:t>
            </a:r>
            <a:endParaRPr lang="en-US" u="sng" dirty="0">
              <a:latin typeface="Comic Sans MS"/>
              <a:cs typeface="Comic Sans MS"/>
            </a:endParaRPr>
          </a:p>
        </p:txBody>
      </p:sp>
    </p:spTree>
    <p:extLst>
      <p:ext uri="{BB962C8B-B14F-4D97-AF65-F5344CB8AC3E}">
        <p14:creationId xmlns:p14="http://schemas.microsoft.com/office/powerpoint/2010/main" val="3614944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23194" y="236034"/>
            <a:ext cx="1940956" cy="584776"/>
          </a:xfrm>
          <a:prstGeom prst="rect">
            <a:avLst/>
          </a:prstGeom>
          <a:noFill/>
        </p:spPr>
        <p:txBody>
          <a:bodyPr wrap="none" rtlCol="0">
            <a:spAutoFit/>
          </a:bodyPr>
          <a:lstStyle/>
          <a:p>
            <a:r>
              <a:rPr lang="en-US" sz="3200" dirty="0" smtClean="0">
                <a:latin typeface="Comic Sans MS"/>
                <a:cs typeface="Comic Sans MS"/>
              </a:rPr>
              <a:t>Summary</a:t>
            </a:r>
            <a:endParaRPr lang="en-US" sz="3200" dirty="0">
              <a:latin typeface="Comic Sans MS"/>
              <a:cs typeface="Comic Sans MS"/>
            </a:endParaRPr>
          </a:p>
        </p:txBody>
      </p:sp>
      <p:sp>
        <p:nvSpPr>
          <p:cNvPr id="4" name="TextBox 3"/>
          <p:cNvSpPr txBox="1"/>
          <p:nvPr/>
        </p:nvSpPr>
        <p:spPr>
          <a:xfrm>
            <a:off x="289016" y="940322"/>
            <a:ext cx="8899316" cy="5324535"/>
          </a:xfrm>
          <a:prstGeom prst="rect">
            <a:avLst/>
          </a:prstGeom>
          <a:noFill/>
        </p:spPr>
        <p:txBody>
          <a:bodyPr wrap="none" rtlCol="0">
            <a:spAutoFit/>
          </a:bodyPr>
          <a:lstStyle/>
          <a:p>
            <a:r>
              <a:rPr lang="en-US" sz="2000" dirty="0" smtClean="0">
                <a:latin typeface="Comic Sans MS"/>
                <a:cs typeface="Comic Sans MS"/>
              </a:rPr>
              <a:t>-overall the students had a mixed view of the new format and had</a:t>
            </a:r>
          </a:p>
          <a:p>
            <a:r>
              <a:rPr lang="en-US" sz="2000" dirty="0">
                <a:latin typeface="Comic Sans MS"/>
                <a:cs typeface="Comic Sans MS"/>
              </a:rPr>
              <a:t>	</a:t>
            </a:r>
            <a:r>
              <a:rPr lang="en-US" sz="2000" dirty="0" smtClean="0">
                <a:latin typeface="Comic Sans MS"/>
                <a:cs typeface="Comic Sans MS"/>
              </a:rPr>
              <a:t>specific requests:</a:t>
            </a:r>
          </a:p>
          <a:p>
            <a:r>
              <a:rPr lang="en-US" sz="2000" dirty="0">
                <a:latin typeface="Comic Sans MS"/>
                <a:cs typeface="Comic Sans MS"/>
              </a:rPr>
              <a:t>	</a:t>
            </a:r>
            <a:r>
              <a:rPr lang="en-US" sz="2000" dirty="0" smtClean="0">
                <a:latin typeface="Comic Sans MS"/>
                <a:cs typeface="Comic Sans MS"/>
              </a:rPr>
              <a:t>	-recording of IC sessions</a:t>
            </a:r>
          </a:p>
          <a:p>
            <a:r>
              <a:rPr lang="en-US" sz="2000" dirty="0">
                <a:latin typeface="Comic Sans MS"/>
                <a:cs typeface="Comic Sans MS"/>
              </a:rPr>
              <a:t>	</a:t>
            </a:r>
            <a:r>
              <a:rPr lang="en-US" sz="2000" dirty="0" smtClean="0">
                <a:latin typeface="Comic Sans MS"/>
                <a:cs typeface="Comic Sans MS"/>
              </a:rPr>
              <a:t>	-providing lecture recordings prior to class:</a:t>
            </a:r>
          </a:p>
          <a:p>
            <a:r>
              <a:rPr lang="en-US" sz="2000" dirty="0" smtClean="0">
                <a:latin typeface="Comic Sans MS"/>
                <a:cs typeface="Comic Sans MS"/>
              </a:rPr>
              <a:t> 			</a:t>
            </a:r>
            <a:r>
              <a:rPr lang="en-US" sz="2000" dirty="0">
                <a:latin typeface="Comic Sans MS"/>
                <a:cs typeface="Comic Sans MS"/>
              </a:rPr>
              <a:t>	-prepare many short recordings as initially planned (100+)</a:t>
            </a:r>
          </a:p>
          <a:p>
            <a:r>
              <a:rPr lang="en-US" sz="2000" dirty="0">
                <a:latin typeface="Comic Sans MS"/>
                <a:cs typeface="Comic Sans MS"/>
              </a:rPr>
              <a:t>	</a:t>
            </a:r>
            <a:r>
              <a:rPr lang="en-US" sz="2000" dirty="0" smtClean="0">
                <a:latin typeface="Comic Sans MS"/>
                <a:cs typeface="Comic Sans MS"/>
              </a:rPr>
              <a:t>			-</a:t>
            </a:r>
            <a:r>
              <a:rPr lang="en-US" sz="2000" dirty="0">
                <a:latin typeface="Comic Sans MS"/>
                <a:cs typeface="Comic Sans MS"/>
              </a:rPr>
              <a:t>or, record one lecture for each topic (one lecturer)</a:t>
            </a:r>
          </a:p>
          <a:p>
            <a:r>
              <a:rPr lang="en-US" sz="2000" dirty="0" smtClean="0">
                <a:latin typeface="Comic Sans MS"/>
                <a:cs typeface="Comic Sans MS"/>
              </a:rPr>
              <a:t>		-switch the order: interactive review followed by the MCQs</a:t>
            </a:r>
            <a:endParaRPr lang="en-US" sz="2000" dirty="0">
              <a:latin typeface="Comic Sans MS"/>
              <a:cs typeface="Comic Sans MS"/>
            </a:endParaRPr>
          </a:p>
          <a:p>
            <a:r>
              <a:rPr lang="en-US" sz="2000" dirty="0" smtClean="0">
                <a:latin typeface="Comic Sans MS"/>
                <a:cs typeface="Comic Sans MS"/>
              </a:rPr>
              <a:t> 		-remove hyperlinks in e-syllabus</a:t>
            </a:r>
          </a:p>
          <a:p>
            <a:r>
              <a:rPr lang="en-US" sz="2000" dirty="0">
                <a:latin typeface="Comic Sans MS"/>
                <a:cs typeface="Comic Sans MS"/>
              </a:rPr>
              <a:t>	</a:t>
            </a:r>
            <a:r>
              <a:rPr lang="en-US" sz="2000" dirty="0" smtClean="0">
                <a:latin typeface="Comic Sans MS"/>
                <a:cs typeface="Comic Sans MS"/>
              </a:rPr>
              <a:t>	-remove e-syllabus content that is not reviewed in class</a:t>
            </a:r>
          </a:p>
          <a:p>
            <a:r>
              <a:rPr lang="en-US" sz="2000" dirty="0">
                <a:latin typeface="Comic Sans MS"/>
                <a:cs typeface="Comic Sans MS"/>
              </a:rPr>
              <a:t>	</a:t>
            </a:r>
            <a:r>
              <a:rPr lang="en-US" sz="2000" dirty="0" smtClean="0">
                <a:latin typeface="Comic Sans MS"/>
                <a:cs typeface="Comic Sans MS"/>
              </a:rPr>
              <a:t>	-separate virtual microscope from syllabus</a:t>
            </a:r>
          </a:p>
          <a:p>
            <a:r>
              <a:rPr lang="en-US" sz="2000" dirty="0">
                <a:latin typeface="Comic Sans MS"/>
                <a:cs typeface="Comic Sans MS"/>
              </a:rPr>
              <a:t>	</a:t>
            </a:r>
            <a:endParaRPr lang="en-US" sz="2000" dirty="0" smtClean="0">
              <a:latin typeface="Comic Sans MS"/>
              <a:cs typeface="Comic Sans MS"/>
            </a:endParaRPr>
          </a:p>
          <a:p>
            <a:r>
              <a:rPr lang="en-US" sz="2000" dirty="0" smtClean="0">
                <a:latin typeface="Comic Sans MS"/>
                <a:cs typeface="Comic Sans MS"/>
              </a:rPr>
              <a:t>-on exams, the students did as well as in past years (that had lecture</a:t>
            </a:r>
          </a:p>
          <a:p>
            <a:r>
              <a:rPr lang="en-US" sz="2000" dirty="0">
                <a:latin typeface="Comic Sans MS"/>
                <a:cs typeface="Comic Sans MS"/>
              </a:rPr>
              <a:t>	</a:t>
            </a:r>
            <a:r>
              <a:rPr lang="en-US" sz="2000" dirty="0" smtClean="0">
                <a:latin typeface="Comic Sans MS"/>
                <a:cs typeface="Comic Sans MS"/>
              </a:rPr>
              <a:t>format)</a:t>
            </a:r>
          </a:p>
          <a:p>
            <a:endParaRPr lang="en-US" sz="2000" dirty="0">
              <a:latin typeface="Comic Sans MS"/>
              <a:cs typeface="Comic Sans MS"/>
            </a:endParaRPr>
          </a:p>
          <a:p>
            <a:r>
              <a:rPr lang="en-US" sz="2000" dirty="0" smtClean="0">
                <a:latin typeface="Comic Sans MS"/>
                <a:cs typeface="Comic Sans MS"/>
              </a:rPr>
              <a:t>-for faculty, switching from lecture to interactive format is very time</a:t>
            </a:r>
          </a:p>
          <a:p>
            <a:r>
              <a:rPr lang="en-US" sz="2000" dirty="0">
                <a:latin typeface="Comic Sans MS"/>
                <a:cs typeface="Comic Sans MS"/>
              </a:rPr>
              <a:t> </a:t>
            </a:r>
            <a:r>
              <a:rPr lang="en-US" sz="2000" dirty="0" smtClean="0">
                <a:latin typeface="Comic Sans MS"/>
                <a:cs typeface="Comic Sans MS"/>
              </a:rPr>
              <a:t> consuming but the interactive classroom experience is much more</a:t>
            </a:r>
          </a:p>
          <a:p>
            <a:r>
              <a:rPr lang="en-US" sz="2000" dirty="0">
                <a:latin typeface="Comic Sans MS"/>
                <a:cs typeface="Comic Sans MS"/>
              </a:rPr>
              <a:t> </a:t>
            </a:r>
            <a:r>
              <a:rPr lang="en-US" sz="2000" dirty="0" smtClean="0">
                <a:latin typeface="Comic Sans MS"/>
                <a:cs typeface="Comic Sans MS"/>
              </a:rPr>
              <a:t> rewarding than is lecturing to a mostly passive audience</a:t>
            </a:r>
            <a:endParaRPr lang="en-US" sz="2000" dirty="0">
              <a:latin typeface="Comic Sans MS"/>
              <a:cs typeface="Comic Sans MS"/>
            </a:endParaRPr>
          </a:p>
        </p:txBody>
      </p:sp>
    </p:spTree>
    <p:extLst>
      <p:ext uri="{BB962C8B-B14F-4D97-AF65-F5344CB8AC3E}">
        <p14:creationId xmlns:p14="http://schemas.microsoft.com/office/powerpoint/2010/main" val="756082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23194" y="236034"/>
            <a:ext cx="2185815" cy="584776"/>
          </a:xfrm>
          <a:prstGeom prst="rect">
            <a:avLst/>
          </a:prstGeom>
          <a:noFill/>
        </p:spPr>
        <p:txBody>
          <a:bodyPr wrap="none" rtlCol="0">
            <a:spAutoFit/>
          </a:bodyPr>
          <a:lstStyle/>
          <a:p>
            <a:r>
              <a:rPr lang="en-US" sz="3200" dirty="0" smtClean="0">
                <a:latin typeface="Comic Sans MS"/>
                <a:cs typeface="Comic Sans MS"/>
              </a:rPr>
              <a:t>Challenges</a:t>
            </a:r>
            <a:endParaRPr lang="en-US" sz="3200" dirty="0">
              <a:latin typeface="Comic Sans MS"/>
              <a:cs typeface="Comic Sans MS"/>
            </a:endParaRPr>
          </a:p>
        </p:txBody>
      </p:sp>
      <p:sp>
        <p:nvSpPr>
          <p:cNvPr id="4" name="TextBox 3"/>
          <p:cNvSpPr txBox="1"/>
          <p:nvPr/>
        </p:nvSpPr>
        <p:spPr>
          <a:xfrm>
            <a:off x="289016" y="799212"/>
            <a:ext cx="8392266" cy="5940088"/>
          </a:xfrm>
          <a:prstGeom prst="rect">
            <a:avLst/>
          </a:prstGeom>
          <a:noFill/>
        </p:spPr>
        <p:txBody>
          <a:bodyPr wrap="none" rtlCol="0">
            <a:spAutoFit/>
          </a:bodyPr>
          <a:lstStyle/>
          <a:p>
            <a:r>
              <a:rPr lang="en-US" sz="2000" dirty="0" smtClean="0">
                <a:latin typeface="Comic Sans MS"/>
                <a:cs typeface="Comic Sans MS"/>
              </a:rPr>
              <a:t>-How to get the students to attend classes? The real benefit of </a:t>
            </a:r>
          </a:p>
          <a:p>
            <a:r>
              <a:rPr lang="en-US" sz="2000" dirty="0">
                <a:latin typeface="Comic Sans MS"/>
                <a:cs typeface="Comic Sans MS"/>
              </a:rPr>
              <a:t> </a:t>
            </a:r>
            <a:r>
              <a:rPr lang="en-US" sz="2000" dirty="0" smtClean="0">
                <a:latin typeface="Comic Sans MS"/>
                <a:cs typeface="Comic Sans MS"/>
              </a:rPr>
              <a:t> this format requires active participation.</a:t>
            </a:r>
          </a:p>
          <a:p>
            <a:r>
              <a:rPr lang="en-US" sz="2000" dirty="0" smtClean="0">
                <a:latin typeface="Comic Sans MS"/>
                <a:cs typeface="Comic Sans MS"/>
              </a:rPr>
              <a:t>		-giving points for attendance is not an option (Curriculum </a:t>
            </a:r>
          </a:p>
          <a:p>
            <a:r>
              <a:rPr lang="en-US" sz="2000" dirty="0">
                <a:latin typeface="Comic Sans MS"/>
                <a:cs typeface="Comic Sans MS"/>
              </a:rPr>
              <a:t> </a:t>
            </a:r>
            <a:r>
              <a:rPr lang="en-US" sz="2000" dirty="0" smtClean="0">
                <a:latin typeface="Comic Sans MS"/>
                <a:cs typeface="Comic Sans MS"/>
              </a:rPr>
              <a:t>            Committee vote)</a:t>
            </a:r>
          </a:p>
          <a:p>
            <a:endParaRPr lang="en-US" sz="2000" dirty="0" smtClean="0">
              <a:latin typeface="Comic Sans MS"/>
              <a:cs typeface="Comic Sans MS"/>
            </a:endParaRPr>
          </a:p>
          <a:p>
            <a:r>
              <a:rPr lang="en-US" sz="2000" dirty="0">
                <a:latin typeface="Comic Sans MS"/>
                <a:cs typeface="Comic Sans MS"/>
              </a:rPr>
              <a:t>	</a:t>
            </a:r>
            <a:r>
              <a:rPr lang="en-US" sz="2000" dirty="0" smtClean="0">
                <a:latin typeface="Comic Sans MS"/>
                <a:cs typeface="Comic Sans MS"/>
              </a:rPr>
              <a:t>	-points deduction for not attending is an option but not ideal</a:t>
            </a:r>
          </a:p>
          <a:p>
            <a:endParaRPr lang="en-US" sz="2000" dirty="0" smtClean="0">
              <a:latin typeface="Comic Sans MS"/>
              <a:cs typeface="Comic Sans MS"/>
            </a:endParaRPr>
          </a:p>
          <a:p>
            <a:r>
              <a:rPr lang="en-US" sz="2000" dirty="0">
                <a:latin typeface="Comic Sans MS"/>
                <a:cs typeface="Comic Sans MS"/>
              </a:rPr>
              <a:t>	</a:t>
            </a:r>
            <a:r>
              <a:rPr lang="en-US" sz="2000" dirty="0" smtClean="0">
                <a:latin typeface="Comic Sans MS"/>
                <a:cs typeface="Comic Sans MS"/>
              </a:rPr>
              <a:t>	-providing lectures for pre-class studying seems necessary</a:t>
            </a:r>
          </a:p>
          <a:p>
            <a:r>
              <a:rPr lang="en-US" sz="2000" dirty="0">
                <a:latin typeface="Comic Sans MS"/>
                <a:cs typeface="Comic Sans MS"/>
              </a:rPr>
              <a:t> </a:t>
            </a:r>
            <a:r>
              <a:rPr lang="en-US" sz="2000" dirty="0" smtClean="0">
                <a:latin typeface="Comic Sans MS"/>
                <a:cs typeface="Comic Sans MS"/>
              </a:rPr>
              <a:t>             but students may then not attend classes</a:t>
            </a:r>
            <a:endParaRPr lang="en-US" sz="2000" dirty="0">
              <a:latin typeface="Comic Sans MS"/>
              <a:cs typeface="Comic Sans MS"/>
            </a:endParaRPr>
          </a:p>
          <a:p>
            <a:endParaRPr lang="en-US" sz="2000" dirty="0" smtClean="0">
              <a:latin typeface="Comic Sans MS"/>
              <a:cs typeface="Comic Sans MS"/>
            </a:endParaRPr>
          </a:p>
          <a:p>
            <a:r>
              <a:rPr lang="en-US" sz="2000" dirty="0" smtClean="0">
                <a:latin typeface="Comic Sans MS"/>
                <a:cs typeface="Comic Sans MS"/>
              </a:rPr>
              <a:t>-How to encourage more discussion?</a:t>
            </a:r>
          </a:p>
          <a:p>
            <a:r>
              <a:rPr lang="en-US" sz="2000" dirty="0">
                <a:latin typeface="Comic Sans MS"/>
                <a:cs typeface="Comic Sans MS"/>
              </a:rPr>
              <a:t>	</a:t>
            </a:r>
            <a:r>
              <a:rPr lang="en-US" sz="2000" dirty="0" smtClean="0">
                <a:latin typeface="Comic Sans MS"/>
                <a:cs typeface="Comic Sans MS"/>
              </a:rPr>
              <a:t>	-pre-assign small groups and give each flash cards (A-E) that </a:t>
            </a:r>
          </a:p>
          <a:p>
            <a:r>
              <a:rPr lang="en-US" sz="2000" dirty="0">
                <a:latin typeface="Comic Sans MS"/>
                <a:cs typeface="Comic Sans MS"/>
              </a:rPr>
              <a:t>	</a:t>
            </a:r>
            <a:r>
              <a:rPr lang="en-US" sz="2000" dirty="0" smtClean="0">
                <a:latin typeface="Comic Sans MS"/>
                <a:cs typeface="Comic Sans MS"/>
              </a:rPr>
              <a:t>	 they must flash with their answer (forcing them to commit)</a:t>
            </a:r>
          </a:p>
          <a:p>
            <a:endParaRPr lang="en-US" sz="2000" dirty="0">
              <a:latin typeface="Comic Sans MS"/>
              <a:cs typeface="Comic Sans MS"/>
            </a:endParaRPr>
          </a:p>
          <a:p>
            <a:r>
              <a:rPr lang="en-US" sz="2000" dirty="0" smtClean="0">
                <a:latin typeface="Comic Sans MS"/>
                <a:cs typeface="Comic Sans MS"/>
              </a:rPr>
              <a:t>		-use peer review system within assigned groups</a:t>
            </a:r>
            <a:endParaRPr lang="en-US" sz="2000" dirty="0">
              <a:latin typeface="Comic Sans MS"/>
              <a:cs typeface="Comic Sans MS"/>
            </a:endParaRPr>
          </a:p>
          <a:p>
            <a:r>
              <a:rPr lang="en-US" sz="2000" dirty="0" smtClean="0">
                <a:latin typeface="Comic Sans MS"/>
                <a:cs typeface="Comic Sans MS"/>
              </a:rPr>
              <a:t>		</a:t>
            </a:r>
          </a:p>
          <a:p>
            <a:r>
              <a:rPr lang="en-US" sz="2000" dirty="0">
                <a:latin typeface="Comic Sans MS"/>
                <a:cs typeface="Comic Sans MS"/>
              </a:rPr>
              <a:t>	</a:t>
            </a:r>
            <a:r>
              <a:rPr lang="en-US" sz="2000" dirty="0" smtClean="0">
                <a:latin typeface="Comic Sans MS"/>
                <a:cs typeface="Comic Sans MS"/>
              </a:rPr>
              <a:t>	-</a:t>
            </a:r>
            <a:r>
              <a:rPr lang="en-US" sz="2000" dirty="0">
                <a:latin typeface="Comic Sans MS"/>
                <a:cs typeface="Comic Sans MS"/>
              </a:rPr>
              <a:t>use a series of lectures followed by small group </a:t>
            </a:r>
            <a:r>
              <a:rPr lang="en-US" sz="2000" dirty="0" smtClean="0">
                <a:latin typeface="Comic Sans MS"/>
                <a:cs typeface="Comic Sans MS"/>
              </a:rPr>
              <a:t>interactive</a:t>
            </a:r>
          </a:p>
          <a:p>
            <a:r>
              <a:rPr lang="en-US" sz="2000" dirty="0">
                <a:latin typeface="Comic Sans MS"/>
                <a:cs typeface="Comic Sans MS"/>
              </a:rPr>
              <a:t>	</a:t>
            </a:r>
            <a:r>
              <a:rPr lang="en-US" sz="2000" dirty="0" smtClean="0">
                <a:latin typeface="Comic Sans MS"/>
                <a:cs typeface="Comic Sans MS"/>
              </a:rPr>
              <a:t>	 MCQ sessions </a:t>
            </a:r>
            <a:r>
              <a:rPr lang="en-US" sz="2000" dirty="0">
                <a:latin typeface="Comic Sans MS"/>
                <a:cs typeface="Comic Sans MS"/>
              </a:rPr>
              <a:t>(students should be better prepared)</a:t>
            </a:r>
          </a:p>
          <a:p>
            <a:endParaRPr lang="en-US" sz="2000" dirty="0">
              <a:latin typeface="Comic Sans MS"/>
              <a:cs typeface="Comic Sans MS"/>
            </a:endParaRPr>
          </a:p>
        </p:txBody>
      </p:sp>
    </p:spTree>
    <p:extLst>
      <p:ext uri="{BB962C8B-B14F-4D97-AF65-F5344CB8AC3E}">
        <p14:creationId xmlns:p14="http://schemas.microsoft.com/office/powerpoint/2010/main" val="306284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384" y="527539"/>
            <a:ext cx="7971316" cy="5909311"/>
          </a:xfrm>
          <a:prstGeom prst="rect">
            <a:avLst/>
          </a:prstGeom>
          <a:noFill/>
        </p:spPr>
        <p:txBody>
          <a:bodyPr wrap="none" rtlCol="0">
            <a:spAutoFit/>
          </a:bodyPr>
          <a:lstStyle/>
          <a:p>
            <a:r>
              <a:rPr lang="en-US" dirty="0" smtClean="0">
                <a:latin typeface="Comic Sans MS"/>
                <a:cs typeface="Comic Sans MS"/>
              </a:rPr>
              <a:t>M2018 Class</a:t>
            </a:r>
          </a:p>
          <a:p>
            <a:endParaRPr lang="en-US" dirty="0">
              <a:latin typeface="Comic Sans MS"/>
              <a:cs typeface="Comic Sans MS"/>
            </a:endParaRPr>
          </a:p>
          <a:p>
            <a:r>
              <a:rPr lang="en-US" dirty="0" smtClean="0">
                <a:latin typeface="Comic Sans MS"/>
                <a:cs typeface="Comic Sans MS"/>
              </a:rPr>
              <a:t>-201 students</a:t>
            </a:r>
          </a:p>
          <a:p>
            <a:r>
              <a:rPr lang="en-US" dirty="0" smtClean="0">
                <a:latin typeface="Comic Sans MS"/>
                <a:cs typeface="Comic Sans MS"/>
              </a:rPr>
              <a:t>-nearly all first year classes are </a:t>
            </a:r>
            <a:r>
              <a:rPr lang="en-US" u="sng" dirty="0" smtClean="0">
                <a:latin typeface="Comic Sans MS"/>
                <a:cs typeface="Comic Sans MS"/>
              </a:rPr>
              <a:t>lecture-based</a:t>
            </a:r>
            <a:r>
              <a:rPr lang="en-US" dirty="0" smtClean="0">
                <a:latin typeface="Comic Sans MS"/>
                <a:cs typeface="Comic Sans MS"/>
              </a:rPr>
              <a:t>, with some having</a:t>
            </a:r>
          </a:p>
          <a:p>
            <a:r>
              <a:rPr lang="en-US" dirty="0">
                <a:latin typeface="Comic Sans MS"/>
                <a:cs typeface="Comic Sans MS"/>
              </a:rPr>
              <a:t> </a:t>
            </a:r>
            <a:r>
              <a:rPr lang="en-US" dirty="0" smtClean="0">
                <a:latin typeface="Comic Sans MS"/>
                <a:cs typeface="Comic Sans MS"/>
              </a:rPr>
              <a:t>       small group sessions, laboratories, problem-based learning, etc.</a:t>
            </a:r>
          </a:p>
          <a:p>
            <a:r>
              <a:rPr lang="en-US" dirty="0" smtClean="0">
                <a:latin typeface="Comic Sans MS"/>
                <a:cs typeface="Comic Sans MS"/>
              </a:rPr>
              <a:t>-all lectures are recorded (audio/video) and many students use these</a:t>
            </a:r>
          </a:p>
          <a:p>
            <a:r>
              <a:rPr lang="en-US" dirty="0">
                <a:latin typeface="Comic Sans MS"/>
                <a:cs typeface="Comic Sans MS"/>
              </a:rPr>
              <a:t> </a:t>
            </a:r>
            <a:r>
              <a:rPr lang="en-US" dirty="0" smtClean="0">
                <a:latin typeface="Comic Sans MS"/>
                <a:cs typeface="Comic Sans MS"/>
              </a:rPr>
              <a:t>       alone and do not attend lectures (many are able to watch them</a:t>
            </a:r>
          </a:p>
          <a:p>
            <a:r>
              <a:rPr lang="en-US" dirty="0">
                <a:latin typeface="Comic Sans MS"/>
                <a:cs typeface="Comic Sans MS"/>
              </a:rPr>
              <a:t> </a:t>
            </a:r>
            <a:r>
              <a:rPr lang="en-US" dirty="0" smtClean="0">
                <a:latin typeface="Comic Sans MS"/>
                <a:cs typeface="Comic Sans MS"/>
              </a:rPr>
              <a:t>       using fast play-back speeds)</a:t>
            </a:r>
          </a:p>
          <a:p>
            <a:r>
              <a:rPr lang="en-US" dirty="0" smtClean="0">
                <a:latin typeface="Comic Sans MS"/>
                <a:cs typeface="Comic Sans MS"/>
              </a:rPr>
              <a:t>-exams are MCQ (scrambled using </a:t>
            </a:r>
            <a:r>
              <a:rPr lang="en-US" dirty="0" err="1" smtClean="0">
                <a:latin typeface="Comic Sans MS"/>
                <a:cs typeface="Comic Sans MS"/>
              </a:rPr>
              <a:t>ExamSoft</a:t>
            </a:r>
            <a:r>
              <a:rPr lang="en-US" dirty="0" smtClean="0">
                <a:latin typeface="Comic Sans MS"/>
                <a:cs typeface="Comic Sans MS"/>
              </a:rPr>
              <a:t>) [exception: gross anatomy</a:t>
            </a:r>
          </a:p>
          <a:p>
            <a:r>
              <a:rPr lang="en-US" dirty="0">
                <a:latin typeface="Comic Sans MS"/>
                <a:cs typeface="Comic Sans MS"/>
              </a:rPr>
              <a:t>	</a:t>
            </a:r>
            <a:r>
              <a:rPr lang="en-US" dirty="0" smtClean="0">
                <a:latin typeface="Comic Sans MS"/>
                <a:cs typeface="Comic Sans MS"/>
              </a:rPr>
              <a:t> is mostly fill-in-the-blank]</a:t>
            </a:r>
          </a:p>
          <a:p>
            <a:endParaRPr lang="en-US" dirty="0" smtClean="0">
              <a:latin typeface="Comic Sans MS"/>
              <a:cs typeface="Comic Sans MS"/>
            </a:endParaRPr>
          </a:p>
          <a:p>
            <a:endParaRPr lang="en-US" dirty="0">
              <a:latin typeface="Comic Sans MS"/>
              <a:cs typeface="Comic Sans MS"/>
            </a:endParaRPr>
          </a:p>
          <a:p>
            <a:r>
              <a:rPr lang="en-US" dirty="0" smtClean="0">
                <a:latin typeface="Comic Sans MS"/>
                <a:cs typeface="Comic Sans MS"/>
              </a:rPr>
              <a:t>-lecture format is not a very efficient use of time considering students</a:t>
            </a:r>
          </a:p>
          <a:p>
            <a:r>
              <a:rPr lang="en-US" dirty="0">
                <a:latin typeface="Comic Sans MS"/>
                <a:cs typeface="Comic Sans MS"/>
              </a:rPr>
              <a:t> </a:t>
            </a:r>
            <a:r>
              <a:rPr lang="en-US" dirty="0" smtClean="0">
                <a:latin typeface="Comic Sans MS"/>
                <a:cs typeface="Comic Sans MS"/>
              </a:rPr>
              <a:t>listen to recordings on their own time</a:t>
            </a:r>
          </a:p>
          <a:p>
            <a:endParaRPr lang="en-US" dirty="0">
              <a:latin typeface="Comic Sans MS"/>
              <a:cs typeface="Comic Sans MS"/>
            </a:endParaRPr>
          </a:p>
          <a:p>
            <a:r>
              <a:rPr lang="en-US" dirty="0" smtClean="0">
                <a:latin typeface="Comic Sans MS"/>
                <a:cs typeface="Comic Sans MS"/>
              </a:rPr>
              <a:t>-passive lecture format is not a good way to engage students and</a:t>
            </a:r>
          </a:p>
          <a:p>
            <a:r>
              <a:rPr lang="en-US" dirty="0" smtClean="0">
                <a:latin typeface="Comic Sans MS"/>
                <a:cs typeface="Comic Sans MS"/>
              </a:rPr>
              <a:t> retention is often limited</a:t>
            </a:r>
          </a:p>
          <a:p>
            <a:endParaRPr lang="en-US" dirty="0">
              <a:latin typeface="Comic Sans MS"/>
              <a:cs typeface="Comic Sans MS"/>
            </a:endParaRPr>
          </a:p>
          <a:p>
            <a:r>
              <a:rPr lang="en-US" dirty="0">
                <a:latin typeface="Comic Sans MS"/>
                <a:cs typeface="Comic Sans MS"/>
              </a:rPr>
              <a:t>-Liaison Committee on Medical Education (LCME) has mandated that we:</a:t>
            </a:r>
          </a:p>
          <a:p>
            <a:r>
              <a:rPr lang="en-US" dirty="0">
                <a:latin typeface="Comic Sans MS"/>
                <a:cs typeface="Comic Sans MS"/>
              </a:rPr>
              <a:t>	-increase small group learning (~10-12 students)</a:t>
            </a:r>
          </a:p>
          <a:p>
            <a:r>
              <a:rPr lang="en-US" dirty="0">
                <a:latin typeface="Comic Sans MS"/>
                <a:cs typeface="Comic Sans MS"/>
              </a:rPr>
              <a:t>	-increase interactive &amp; self-directed </a:t>
            </a:r>
            <a:r>
              <a:rPr lang="en-US" dirty="0" smtClean="0">
                <a:latin typeface="Comic Sans MS"/>
                <a:cs typeface="Comic Sans MS"/>
              </a:rPr>
              <a:t>learning.</a:t>
            </a:r>
            <a:endParaRPr lang="en-US" dirty="0">
              <a:latin typeface="Comic Sans MS"/>
              <a:cs typeface="Comic Sans MS"/>
            </a:endParaRPr>
          </a:p>
        </p:txBody>
      </p:sp>
    </p:spTree>
    <p:extLst>
      <p:ext uri="{BB962C8B-B14F-4D97-AF65-F5344CB8AC3E}">
        <p14:creationId xmlns:p14="http://schemas.microsoft.com/office/powerpoint/2010/main" val="40912480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999" y="1182078"/>
            <a:ext cx="8164389" cy="3970318"/>
          </a:xfrm>
          <a:prstGeom prst="rect">
            <a:avLst/>
          </a:prstGeom>
          <a:noFill/>
        </p:spPr>
        <p:txBody>
          <a:bodyPr wrap="none" rtlCol="0">
            <a:spAutoFit/>
          </a:bodyPr>
          <a:lstStyle/>
          <a:p>
            <a:r>
              <a:rPr lang="en-US" dirty="0" smtClean="0">
                <a:latin typeface="Comic Sans MS"/>
                <a:cs typeface="Comic Sans MS"/>
              </a:rPr>
              <a:t>Study of the microscopic </a:t>
            </a:r>
            <a:r>
              <a:rPr lang="en-US" i="1" dirty="0" smtClean="0">
                <a:latin typeface="Comic Sans MS"/>
                <a:cs typeface="Comic Sans MS"/>
              </a:rPr>
              <a:t>structure</a:t>
            </a:r>
            <a:r>
              <a:rPr lang="en-US" dirty="0" smtClean="0">
                <a:latin typeface="Comic Sans MS"/>
                <a:cs typeface="Comic Sans MS"/>
              </a:rPr>
              <a:t> and </a:t>
            </a:r>
            <a:r>
              <a:rPr lang="en-US" i="1" dirty="0" smtClean="0">
                <a:latin typeface="Comic Sans MS"/>
                <a:cs typeface="Comic Sans MS"/>
              </a:rPr>
              <a:t>function</a:t>
            </a:r>
            <a:r>
              <a:rPr lang="en-US" dirty="0" smtClean="0">
                <a:latin typeface="Comic Sans MS"/>
                <a:cs typeface="Comic Sans MS"/>
              </a:rPr>
              <a:t> of the cells, tissues and </a:t>
            </a:r>
          </a:p>
          <a:p>
            <a:r>
              <a:rPr lang="en-US" dirty="0" smtClean="0">
                <a:latin typeface="Comic Sans MS"/>
                <a:cs typeface="Comic Sans MS"/>
              </a:rPr>
              <a:t>organs of the body</a:t>
            </a:r>
          </a:p>
          <a:p>
            <a:endParaRPr lang="en-US" dirty="0">
              <a:latin typeface="Comic Sans MS"/>
              <a:cs typeface="Comic Sans MS"/>
            </a:endParaRPr>
          </a:p>
          <a:p>
            <a:r>
              <a:rPr lang="en-US" dirty="0" smtClean="0">
                <a:latin typeface="Comic Sans MS"/>
                <a:cs typeface="Comic Sans MS"/>
              </a:rPr>
              <a:t>Content interfaces with many disciplines, including cell biology, physiology,</a:t>
            </a:r>
            <a:endParaRPr lang="en-US" dirty="0">
              <a:latin typeface="Comic Sans MS"/>
              <a:cs typeface="Comic Sans MS"/>
            </a:endParaRPr>
          </a:p>
          <a:p>
            <a:r>
              <a:rPr lang="en-US" dirty="0" smtClean="0">
                <a:latin typeface="Comic Sans MS"/>
                <a:cs typeface="Comic Sans MS"/>
              </a:rPr>
              <a:t>immunology, &amp; anatomy</a:t>
            </a:r>
          </a:p>
          <a:p>
            <a:endParaRPr lang="en-US" dirty="0">
              <a:latin typeface="Comic Sans MS"/>
              <a:cs typeface="Comic Sans MS"/>
            </a:endParaRPr>
          </a:p>
          <a:p>
            <a:r>
              <a:rPr lang="en-US" dirty="0" smtClean="0">
                <a:latin typeface="Comic Sans MS"/>
                <a:cs typeface="Comic Sans MS"/>
              </a:rPr>
              <a:t>Traditionally, microscopes were used and there was a substantial</a:t>
            </a:r>
          </a:p>
          <a:p>
            <a:r>
              <a:rPr lang="en-US" dirty="0" smtClean="0">
                <a:latin typeface="Comic Sans MS"/>
                <a:cs typeface="Comic Sans MS"/>
              </a:rPr>
              <a:t>laboratory component to the course</a:t>
            </a:r>
          </a:p>
          <a:p>
            <a:endParaRPr lang="en-US" dirty="0">
              <a:latin typeface="Comic Sans MS"/>
              <a:cs typeface="Comic Sans MS"/>
            </a:endParaRPr>
          </a:p>
          <a:p>
            <a:r>
              <a:rPr lang="en-US" dirty="0" smtClean="0">
                <a:latin typeface="Comic Sans MS"/>
                <a:cs typeface="Comic Sans MS"/>
              </a:rPr>
              <a:t>The current course has 22 topics, with each class lasting 1.5 hours (no</a:t>
            </a:r>
          </a:p>
          <a:p>
            <a:r>
              <a:rPr lang="en-US" dirty="0" smtClean="0">
                <a:latin typeface="Comic Sans MS"/>
                <a:cs typeface="Comic Sans MS"/>
              </a:rPr>
              <a:t>additional laboratory time)</a:t>
            </a:r>
          </a:p>
          <a:p>
            <a:endParaRPr lang="en-US" dirty="0">
              <a:latin typeface="Comic Sans MS"/>
              <a:cs typeface="Comic Sans MS"/>
            </a:endParaRPr>
          </a:p>
          <a:p>
            <a:r>
              <a:rPr lang="en-US" dirty="0" smtClean="0">
                <a:latin typeface="Comic Sans MS"/>
                <a:cs typeface="Comic Sans MS"/>
              </a:rPr>
              <a:t>The course runs 8 weeks (averages 3 topics per week, range: 2-4)</a:t>
            </a:r>
          </a:p>
          <a:p>
            <a:r>
              <a:rPr lang="en-US" dirty="0" smtClean="0">
                <a:latin typeface="Comic Sans MS"/>
                <a:cs typeface="Comic Sans MS"/>
              </a:rPr>
              <a:t>  </a:t>
            </a:r>
            <a:endParaRPr lang="en-US" dirty="0">
              <a:latin typeface="Comic Sans MS"/>
              <a:cs typeface="Comic Sans MS"/>
            </a:endParaRPr>
          </a:p>
        </p:txBody>
      </p:sp>
      <p:sp>
        <p:nvSpPr>
          <p:cNvPr id="3" name="TextBox 2"/>
          <p:cNvSpPr txBox="1"/>
          <p:nvPr/>
        </p:nvSpPr>
        <p:spPr>
          <a:xfrm>
            <a:off x="3145694" y="205153"/>
            <a:ext cx="2708394" cy="1077218"/>
          </a:xfrm>
          <a:prstGeom prst="rect">
            <a:avLst/>
          </a:prstGeom>
          <a:noFill/>
        </p:spPr>
        <p:txBody>
          <a:bodyPr wrap="none" rtlCol="0">
            <a:spAutoFit/>
          </a:bodyPr>
          <a:lstStyle/>
          <a:p>
            <a:r>
              <a:rPr lang="en-US" sz="3200" dirty="0">
                <a:latin typeface="Comic Sans MS"/>
                <a:cs typeface="Comic Sans MS"/>
              </a:rPr>
              <a:t>HISTOLOGY</a:t>
            </a:r>
          </a:p>
          <a:p>
            <a:endParaRPr lang="en-US" sz="3200" dirty="0"/>
          </a:p>
        </p:txBody>
      </p:sp>
    </p:spTree>
    <p:extLst>
      <p:ext uri="{BB962C8B-B14F-4D97-AF65-F5344CB8AC3E}">
        <p14:creationId xmlns:p14="http://schemas.microsoft.com/office/powerpoint/2010/main" val="17490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5054491" y="575702"/>
            <a:ext cx="0" cy="5407685"/>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2079080" y="505605"/>
            <a:ext cx="11709" cy="5477782"/>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14" name="Right Arrow 13"/>
          <p:cNvSpPr/>
          <p:nvPr/>
        </p:nvSpPr>
        <p:spPr>
          <a:xfrm>
            <a:off x="313910" y="2661702"/>
            <a:ext cx="7915015" cy="670778"/>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mic Sans MS"/>
              <a:cs typeface="Comic Sans MS"/>
            </a:endParaRPr>
          </a:p>
        </p:txBody>
      </p:sp>
      <p:sp>
        <p:nvSpPr>
          <p:cNvPr id="17" name="TextBox 16"/>
          <p:cNvSpPr txBox="1"/>
          <p:nvPr/>
        </p:nvSpPr>
        <p:spPr>
          <a:xfrm>
            <a:off x="8204032" y="2768255"/>
            <a:ext cx="744840" cy="369332"/>
          </a:xfrm>
          <a:prstGeom prst="rect">
            <a:avLst/>
          </a:prstGeom>
          <a:noFill/>
        </p:spPr>
        <p:txBody>
          <a:bodyPr wrap="none" rtlCol="0">
            <a:spAutoFit/>
          </a:bodyPr>
          <a:lstStyle/>
          <a:p>
            <a:r>
              <a:rPr lang="en-US" dirty="0" smtClean="0">
                <a:latin typeface="Comic Sans MS"/>
                <a:cs typeface="Comic Sans MS"/>
              </a:rPr>
              <a:t>exam</a:t>
            </a:r>
            <a:endParaRPr lang="en-US" dirty="0">
              <a:latin typeface="Comic Sans MS"/>
              <a:cs typeface="Comic Sans MS"/>
            </a:endParaRPr>
          </a:p>
        </p:txBody>
      </p:sp>
      <p:sp>
        <p:nvSpPr>
          <p:cNvPr id="21" name="Rectangle 20"/>
          <p:cNvSpPr/>
          <p:nvPr/>
        </p:nvSpPr>
        <p:spPr>
          <a:xfrm>
            <a:off x="2091253" y="1963628"/>
            <a:ext cx="2963238"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22" name="TextBox 21"/>
          <p:cNvSpPr txBox="1"/>
          <p:nvPr/>
        </p:nvSpPr>
        <p:spPr>
          <a:xfrm>
            <a:off x="2883914" y="1963628"/>
            <a:ext cx="1302460" cy="461665"/>
          </a:xfrm>
          <a:prstGeom prst="rect">
            <a:avLst/>
          </a:prstGeom>
          <a:noFill/>
        </p:spPr>
        <p:txBody>
          <a:bodyPr wrap="none" rtlCol="0">
            <a:spAutoFit/>
          </a:bodyPr>
          <a:lstStyle/>
          <a:p>
            <a:r>
              <a:rPr lang="en-US" sz="2400" dirty="0" smtClean="0">
                <a:latin typeface="Comic Sans MS"/>
                <a:cs typeface="Comic Sans MS"/>
              </a:rPr>
              <a:t>Lecture</a:t>
            </a:r>
            <a:endParaRPr lang="en-US" sz="2400" dirty="0">
              <a:latin typeface="Comic Sans MS"/>
              <a:cs typeface="Comic Sans MS"/>
            </a:endParaRPr>
          </a:p>
        </p:txBody>
      </p:sp>
      <p:sp>
        <p:nvSpPr>
          <p:cNvPr id="15" name="TextBox 14"/>
          <p:cNvSpPr txBox="1"/>
          <p:nvPr/>
        </p:nvSpPr>
        <p:spPr>
          <a:xfrm>
            <a:off x="279197" y="2047347"/>
            <a:ext cx="1839716" cy="646331"/>
          </a:xfrm>
          <a:prstGeom prst="rect">
            <a:avLst/>
          </a:prstGeom>
          <a:noFill/>
        </p:spPr>
        <p:txBody>
          <a:bodyPr wrap="none" rtlCol="0">
            <a:spAutoFit/>
          </a:bodyPr>
          <a:lstStyle/>
          <a:p>
            <a:r>
              <a:rPr lang="en-US" dirty="0" smtClean="0">
                <a:latin typeface="Comic Sans MS"/>
                <a:cs typeface="Comic Sans MS"/>
              </a:rPr>
              <a:t>Syllabus, TUSK</a:t>
            </a:r>
          </a:p>
          <a:p>
            <a:endParaRPr lang="en-US" dirty="0">
              <a:latin typeface="Comic Sans MS"/>
              <a:cs typeface="Comic Sans MS"/>
            </a:endParaRPr>
          </a:p>
        </p:txBody>
      </p:sp>
      <p:sp>
        <p:nvSpPr>
          <p:cNvPr id="20" name="Rectangle 19"/>
          <p:cNvSpPr/>
          <p:nvPr/>
        </p:nvSpPr>
        <p:spPr>
          <a:xfrm>
            <a:off x="313910" y="1961831"/>
            <a:ext cx="1771417" cy="5173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23" name="TextBox 22"/>
          <p:cNvSpPr txBox="1"/>
          <p:nvPr/>
        </p:nvSpPr>
        <p:spPr>
          <a:xfrm>
            <a:off x="90103" y="878712"/>
            <a:ext cx="2035533" cy="461665"/>
          </a:xfrm>
          <a:prstGeom prst="rect">
            <a:avLst/>
          </a:prstGeom>
          <a:noFill/>
        </p:spPr>
        <p:txBody>
          <a:bodyPr wrap="none" rtlCol="0">
            <a:spAutoFit/>
          </a:bodyPr>
          <a:lstStyle/>
          <a:p>
            <a:r>
              <a:rPr lang="en-US" sz="2400" b="1" dirty="0" smtClean="0">
                <a:latin typeface="Comic Sans MS"/>
                <a:cs typeface="Comic Sans MS"/>
              </a:rPr>
              <a:t>Before class</a:t>
            </a:r>
            <a:endParaRPr lang="en-US" sz="2400" b="1" dirty="0">
              <a:latin typeface="Comic Sans MS"/>
              <a:cs typeface="Comic Sans MS"/>
            </a:endParaRPr>
          </a:p>
        </p:txBody>
      </p:sp>
      <p:sp>
        <p:nvSpPr>
          <p:cNvPr id="24" name="TextBox 23"/>
          <p:cNvSpPr txBox="1"/>
          <p:nvPr/>
        </p:nvSpPr>
        <p:spPr>
          <a:xfrm>
            <a:off x="2655295" y="872821"/>
            <a:ext cx="1971964" cy="461665"/>
          </a:xfrm>
          <a:prstGeom prst="rect">
            <a:avLst/>
          </a:prstGeom>
          <a:noFill/>
        </p:spPr>
        <p:txBody>
          <a:bodyPr wrap="none" rtlCol="0">
            <a:spAutoFit/>
          </a:bodyPr>
          <a:lstStyle/>
          <a:p>
            <a:r>
              <a:rPr lang="en-US" sz="2400" b="1" dirty="0" smtClean="0">
                <a:latin typeface="Comic Sans MS"/>
                <a:cs typeface="Comic Sans MS"/>
              </a:rPr>
              <a:t>During class</a:t>
            </a:r>
            <a:endParaRPr lang="en-US" sz="2400" b="1" dirty="0">
              <a:latin typeface="Comic Sans MS"/>
              <a:cs typeface="Comic Sans MS"/>
            </a:endParaRPr>
          </a:p>
        </p:txBody>
      </p:sp>
      <p:sp>
        <p:nvSpPr>
          <p:cNvPr id="25" name="TextBox 24"/>
          <p:cNvSpPr txBox="1"/>
          <p:nvPr/>
        </p:nvSpPr>
        <p:spPr>
          <a:xfrm>
            <a:off x="5731370" y="888048"/>
            <a:ext cx="1877738" cy="461665"/>
          </a:xfrm>
          <a:prstGeom prst="rect">
            <a:avLst/>
          </a:prstGeom>
          <a:noFill/>
        </p:spPr>
        <p:txBody>
          <a:bodyPr wrap="none" rtlCol="0">
            <a:spAutoFit/>
          </a:bodyPr>
          <a:lstStyle/>
          <a:p>
            <a:r>
              <a:rPr lang="en-US" sz="2400" b="1" dirty="0" smtClean="0">
                <a:latin typeface="Comic Sans MS"/>
                <a:cs typeface="Comic Sans MS"/>
              </a:rPr>
              <a:t>After class</a:t>
            </a:r>
            <a:endParaRPr lang="en-US" sz="2400" b="1" dirty="0">
              <a:latin typeface="Comic Sans MS"/>
              <a:cs typeface="Comic Sans MS"/>
            </a:endParaRPr>
          </a:p>
        </p:txBody>
      </p:sp>
      <p:sp>
        <p:nvSpPr>
          <p:cNvPr id="2" name="TextBox 1"/>
          <p:cNvSpPr txBox="1"/>
          <p:nvPr/>
        </p:nvSpPr>
        <p:spPr>
          <a:xfrm>
            <a:off x="1944146" y="0"/>
            <a:ext cx="5172009" cy="584776"/>
          </a:xfrm>
          <a:prstGeom prst="rect">
            <a:avLst/>
          </a:prstGeom>
          <a:noFill/>
        </p:spPr>
        <p:txBody>
          <a:bodyPr wrap="none" rtlCol="0">
            <a:spAutoFit/>
          </a:bodyPr>
          <a:lstStyle/>
          <a:p>
            <a:r>
              <a:rPr lang="en-US" sz="3200" dirty="0" smtClean="0">
                <a:latin typeface="Comic Sans MS"/>
                <a:cs typeface="Comic Sans MS"/>
              </a:rPr>
              <a:t>Traditional lecture course</a:t>
            </a:r>
            <a:endParaRPr lang="en-US" sz="3200" dirty="0">
              <a:latin typeface="Comic Sans MS"/>
              <a:cs typeface="Comic Sans MS"/>
            </a:endParaRPr>
          </a:p>
        </p:txBody>
      </p:sp>
      <p:sp>
        <p:nvSpPr>
          <p:cNvPr id="26" name="Rectangle 25"/>
          <p:cNvSpPr/>
          <p:nvPr/>
        </p:nvSpPr>
        <p:spPr>
          <a:xfrm>
            <a:off x="5032266" y="2841625"/>
            <a:ext cx="45719" cy="3046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562819" y="2776944"/>
            <a:ext cx="2347818" cy="369332"/>
          </a:xfrm>
          <a:prstGeom prst="rect">
            <a:avLst/>
          </a:prstGeom>
          <a:noFill/>
        </p:spPr>
        <p:txBody>
          <a:bodyPr wrap="none" rtlCol="0">
            <a:spAutoFit/>
          </a:bodyPr>
          <a:lstStyle/>
          <a:p>
            <a:r>
              <a:rPr lang="en-US" dirty="0" smtClean="0">
                <a:latin typeface="Comic Sans MS"/>
                <a:cs typeface="Comic Sans MS"/>
              </a:rPr>
              <a:t>Learning/processing </a:t>
            </a:r>
            <a:endParaRPr lang="en-US" dirty="0">
              <a:latin typeface="Comic Sans MS"/>
              <a:cs typeface="Comic Sans MS"/>
            </a:endParaRPr>
          </a:p>
        </p:txBody>
      </p:sp>
      <p:cxnSp>
        <p:nvCxnSpPr>
          <p:cNvPr id="27" name="Straight Connector 26"/>
          <p:cNvCxnSpPr/>
          <p:nvPr/>
        </p:nvCxnSpPr>
        <p:spPr>
          <a:xfrm>
            <a:off x="8228924" y="341583"/>
            <a:ext cx="464" cy="5641804"/>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062467" y="2835276"/>
            <a:ext cx="90183" cy="31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8375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2079080" y="505605"/>
            <a:ext cx="11709" cy="5477782"/>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054491" y="575702"/>
            <a:ext cx="0" cy="5407685"/>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15" name="Freeform 14"/>
          <p:cNvSpPr/>
          <p:nvPr/>
        </p:nvSpPr>
        <p:spPr>
          <a:xfrm>
            <a:off x="313910" y="2895600"/>
            <a:ext cx="1774695" cy="152400"/>
          </a:xfrm>
          <a:custGeom>
            <a:avLst/>
            <a:gdLst>
              <a:gd name="connsiteX0" fmla="*/ 1101725 w 1108075"/>
              <a:gd name="connsiteY0" fmla="*/ 0 h 152400"/>
              <a:gd name="connsiteX1" fmla="*/ 1101725 w 1108075"/>
              <a:gd name="connsiteY1" fmla="*/ 34925 h 152400"/>
              <a:gd name="connsiteX2" fmla="*/ 0 w 1108075"/>
              <a:gd name="connsiteY2" fmla="*/ 34925 h 152400"/>
              <a:gd name="connsiteX3" fmla="*/ 0 w 1108075"/>
              <a:gd name="connsiteY3" fmla="*/ 127000 h 152400"/>
              <a:gd name="connsiteX4" fmla="*/ 1108075 w 1108075"/>
              <a:gd name="connsiteY4" fmla="*/ 123825 h 152400"/>
              <a:gd name="connsiteX5" fmla="*/ 1108075 w 1108075"/>
              <a:gd name="connsiteY5"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075" h="152400">
                <a:moveTo>
                  <a:pt x="1101725" y="0"/>
                </a:moveTo>
                <a:lnTo>
                  <a:pt x="1101725" y="34925"/>
                </a:lnTo>
                <a:lnTo>
                  <a:pt x="0" y="34925"/>
                </a:lnTo>
                <a:lnTo>
                  <a:pt x="0" y="127000"/>
                </a:lnTo>
                <a:lnTo>
                  <a:pt x="1108075" y="123825"/>
                </a:lnTo>
                <a:lnTo>
                  <a:pt x="1108075" y="152400"/>
                </a:ln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5426040" y="2768255"/>
            <a:ext cx="2347818" cy="369332"/>
          </a:xfrm>
          <a:prstGeom prst="rect">
            <a:avLst/>
          </a:prstGeom>
          <a:noFill/>
        </p:spPr>
        <p:txBody>
          <a:bodyPr wrap="none" rtlCol="0">
            <a:spAutoFit/>
          </a:bodyPr>
          <a:lstStyle/>
          <a:p>
            <a:r>
              <a:rPr lang="en-US" dirty="0" smtClean="0">
                <a:latin typeface="Comic Sans MS"/>
                <a:cs typeface="Comic Sans MS"/>
              </a:rPr>
              <a:t>Learning/processing </a:t>
            </a:r>
            <a:endParaRPr lang="en-US" dirty="0">
              <a:latin typeface="Comic Sans MS"/>
              <a:cs typeface="Comic Sans MS"/>
            </a:endParaRPr>
          </a:p>
        </p:txBody>
      </p:sp>
      <p:sp>
        <p:nvSpPr>
          <p:cNvPr id="24" name="Rectangle 23"/>
          <p:cNvSpPr/>
          <p:nvPr/>
        </p:nvSpPr>
        <p:spPr>
          <a:xfrm>
            <a:off x="2091253" y="1963628"/>
            <a:ext cx="2963238"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25" name="TextBox 24"/>
          <p:cNvSpPr txBox="1"/>
          <p:nvPr/>
        </p:nvSpPr>
        <p:spPr>
          <a:xfrm>
            <a:off x="2883914" y="1963628"/>
            <a:ext cx="1302460" cy="461665"/>
          </a:xfrm>
          <a:prstGeom prst="rect">
            <a:avLst/>
          </a:prstGeom>
          <a:noFill/>
        </p:spPr>
        <p:txBody>
          <a:bodyPr wrap="none" rtlCol="0">
            <a:spAutoFit/>
          </a:bodyPr>
          <a:lstStyle/>
          <a:p>
            <a:r>
              <a:rPr lang="en-US" sz="2400" dirty="0" smtClean="0">
                <a:latin typeface="Comic Sans MS"/>
                <a:cs typeface="Comic Sans MS"/>
              </a:rPr>
              <a:t>Lecture</a:t>
            </a:r>
            <a:endParaRPr lang="en-US" sz="2400" dirty="0">
              <a:latin typeface="Comic Sans MS"/>
              <a:cs typeface="Comic Sans MS"/>
            </a:endParaRPr>
          </a:p>
        </p:txBody>
      </p:sp>
      <p:sp>
        <p:nvSpPr>
          <p:cNvPr id="26" name="TextBox 25"/>
          <p:cNvSpPr txBox="1"/>
          <p:nvPr/>
        </p:nvSpPr>
        <p:spPr>
          <a:xfrm>
            <a:off x="279197" y="2047347"/>
            <a:ext cx="1839716" cy="646331"/>
          </a:xfrm>
          <a:prstGeom prst="rect">
            <a:avLst/>
          </a:prstGeom>
          <a:noFill/>
        </p:spPr>
        <p:txBody>
          <a:bodyPr wrap="none" rtlCol="0">
            <a:spAutoFit/>
          </a:bodyPr>
          <a:lstStyle/>
          <a:p>
            <a:r>
              <a:rPr lang="en-US" dirty="0" smtClean="0">
                <a:latin typeface="Comic Sans MS"/>
                <a:cs typeface="Comic Sans MS"/>
              </a:rPr>
              <a:t>Syllabus, TUSK</a:t>
            </a:r>
          </a:p>
          <a:p>
            <a:endParaRPr lang="en-US" dirty="0">
              <a:latin typeface="Comic Sans MS"/>
              <a:cs typeface="Comic Sans MS"/>
            </a:endParaRPr>
          </a:p>
        </p:txBody>
      </p:sp>
      <p:sp>
        <p:nvSpPr>
          <p:cNvPr id="35" name="Rectangle 34"/>
          <p:cNvSpPr/>
          <p:nvPr/>
        </p:nvSpPr>
        <p:spPr>
          <a:xfrm>
            <a:off x="313910" y="1961831"/>
            <a:ext cx="1771417" cy="5173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38" name="TextBox 37"/>
          <p:cNvSpPr txBox="1"/>
          <p:nvPr/>
        </p:nvSpPr>
        <p:spPr>
          <a:xfrm>
            <a:off x="8204032" y="2768255"/>
            <a:ext cx="744840" cy="369332"/>
          </a:xfrm>
          <a:prstGeom prst="rect">
            <a:avLst/>
          </a:prstGeom>
          <a:noFill/>
        </p:spPr>
        <p:txBody>
          <a:bodyPr wrap="none" rtlCol="0">
            <a:spAutoFit/>
          </a:bodyPr>
          <a:lstStyle/>
          <a:p>
            <a:r>
              <a:rPr lang="en-US" dirty="0" smtClean="0">
                <a:latin typeface="Comic Sans MS"/>
                <a:cs typeface="Comic Sans MS"/>
              </a:rPr>
              <a:t>exam</a:t>
            </a:r>
            <a:endParaRPr lang="en-US" dirty="0">
              <a:latin typeface="Comic Sans MS"/>
              <a:cs typeface="Comic Sans MS"/>
            </a:endParaRPr>
          </a:p>
        </p:txBody>
      </p:sp>
      <p:sp>
        <p:nvSpPr>
          <p:cNvPr id="17" name="TextBox 16"/>
          <p:cNvSpPr txBox="1"/>
          <p:nvPr/>
        </p:nvSpPr>
        <p:spPr>
          <a:xfrm>
            <a:off x="90103" y="878712"/>
            <a:ext cx="2035533" cy="461665"/>
          </a:xfrm>
          <a:prstGeom prst="rect">
            <a:avLst/>
          </a:prstGeom>
          <a:noFill/>
        </p:spPr>
        <p:txBody>
          <a:bodyPr wrap="none" rtlCol="0">
            <a:spAutoFit/>
          </a:bodyPr>
          <a:lstStyle/>
          <a:p>
            <a:r>
              <a:rPr lang="en-US" sz="2400" b="1" dirty="0" smtClean="0">
                <a:latin typeface="Comic Sans MS"/>
                <a:cs typeface="Comic Sans MS"/>
              </a:rPr>
              <a:t>Before class</a:t>
            </a:r>
            <a:endParaRPr lang="en-US" sz="2400" b="1" dirty="0">
              <a:latin typeface="Comic Sans MS"/>
              <a:cs typeface="Comic Sans MS"/>
            </a:endParaRPr>
          </a:p>
        </p:txBody>
      </p:sp>
      <p:sp>
        <p:nvSpPr>
          <p:cNvPr id="18" name="TextBox 17"/>
          <p:cNvSpPr txBox="1"/>
          <p:nvPr/>
        </p:nvSpPr>
        <p:spPr>
          <a:xfrm>
            <a:off x="2655295" y="872821"/>
            <a:ext cx="1971964" cy="461665"/>
          </a:xfrm>
          <a:prstGeom prst="rect">
            <a:avLst/>
          </a:prstGeom>
          <a:noFill/>
        </p:spPr>
        <p:txBody>
          <a:bodyPr wrap="none" rtlCol="0">
            <a:spAutoFit/>
          </a:bodyPr>
          <a:lstStyle/>
          <a:p>
            <a:r>
              <a:rPr lang="en-US" sz="2400" b="1" dirty="0" smtClean="0">
                <a:latin typeface="Comic Sans MS"/>
                <a:cs typeface="Comic Sans MS"/>
              </a:rPr>
              <a:t>During class</a:t>
            </a:r>
            <a:endParaRPr lang="en-US" sz="2400" b="1" dirty="0">
              <a:latin typeface="Comic Sans MS"/>
              <a:cs typeface="Comic Sans MS"/>
            </a:endParaRPr>
          </a:p>
        </p:txBody>
      </p:sp>
      <p:sp>
        <p:nvSpPr>
          <p:cNvPr id="20" name="TextBox 19"/>
          <p:cNvSpPr txBox="1"/>
          <p:nvPr/>
        </p:nvSpPr>
        <p:spPr>
          <a:xfrm>
            <a:off x="5731370" y="888048"/>
            <a:ext cx="1877738" cy="461665"/>
          </a:xfrm>
          <a:prstGeom prst="rect">
            <a:avLst/>
          </a:prstGeom>
          <a:noFill/>
        </p:spPr>
        <p:txBody>
          <a:bodyPr wrap="none" rtlCol="0">
            <a:spAutoFit/>
          </a:bodyPr>
          <a:lstStyle/>
          <a:p>
            <a:r>
              <a:rPr lang="en-US" sz="2400" b="1" dirty="0" smtClean="0">
                <a:latin typeface="Comic Sans MS"/>
                <a:cs typeface="Comic Sans MS"/>
              </a:rPr>
              <a:t>After class</a:t>
            </a:r>
            <a:endParaRPr lang="en-US" sz="2400" b="1" dirty="0">
              <a:latin typeface="Comic Sans MS"/>
              <a:cs typeface="Comic Sans MS"/>
            </a:endParaRPr>
          </a:p>
        </p:txBody>
      </p:sp>
      <p:sp>
        <p:nvSpPr>
          <p:cNvPr id="19" name="TextBox 18"/>
          <p:cNvSpPr txBox="1"/>
          <p:nvPr/>
        </p:nvSpPr>
        <p:spPr>
          <a:xfrm>
            <a:off x="1944146" y="0"/>
            <a:ext cx="5172009" cy="584776"/>
          </a:xfrm>
          <a:prstGeom prst="rect">
            <a:avLst/>
          </a:prstGeom>
          <a:noFill/>
        </p:spPr>
        <p:txBody>
          <a:bodyPr wrap="none" rtlCol="0">
            <a:spAutoFit/>
          </a:bodyPr>
          <a:lstStyle/>
          <a:p>
            <a:r>
              <a:rPr lang="en-US" sz="3200" dirty="0" smtClean="0">
                <a:latin typeface="Comic Sans MS"/>
                <a:cs typeface="Comic Sans MS"/>
              </a:rPr>
              <a:t>Traditional lecture course</a:t>
            </a:r>
            <a:endParaRPr lang="en-US" sz="3200" dirty="0">
              <a:latin typeface="Comic Sans MS"/>
              <a:cs typeface="Comic Sans MS"/>
            </a:endParaRPr>
          </a:p>
        </p:txBody>
      </p:sp>
      <p:sp>
        <p:nvSpPr>
          <p:cNvPr id="22" name="Freeform 21"/>
          <p:cNvSpPr/>
          <p:nvPr/>
        </p:nvSpPr>
        <p:spPr>
          <a:xfrm>
            <a:off x="2079080" y="2036233"/>
            <a:ext cx="6142567" cy="935567"/>
          </a:xfrm>
          <a:custGeom>
            <a:avLst/>
            <a:gdLst>
              <a:gd name="connsiteX0" fmla="*/ 0 w 6142567"/>
              <a:gd name="connsiteY0" fmla="*/ 859367 h 935567"/>
              <a:gd name="connsiteX1" fmla="*/ 884767 w 6142567"/>
              <a:gd name="connsiteY1" fmla="*/ 863600 h 935567"/>
              <a:gd name="connsiteX2" fmla="*/ 884767 w 6142567"/>
              <a:gd name="connsiteY2" fmla="*/ 783167 h 935567"/>
              <a:gd name="connsiteX3" fmla="*/ 1756833 w 6142567"/>
              <a:gd name="connsiteY3" fmla="*/ 795867 h 935567"/>
              <a:gd name="connsiteX4" fmla="*/ 1752600 w 6142567"/>
              <a:gd name="connsiteY4" fmla="*/ 719667 h 935567"/>
              <a:gd name="connsiteX5" fmla="*/ 2781300 w 6142567"/>
              <a:gd name="connsiteY5" fmla="*/ 711200 h 935567"/>
              <a:gd name="connsiteX6" fmla="*/ 2781300 w 6142567"/>
              <a:gd name="connsiteY6" fmla="*/ 626534 h 935567"/>
              <a:gd name="connsiteX7" fmla="*/ 3407833 w 6142567"/>
              <a:gd name="connsiteY7" fmla="*/ 626534 h 935567"/>
              <a:gd name="connsiteX8" fmla="*/ 3403600 w 6142567"/>
              <a:gd name="connsiteY8" fmla="*/ 541867 h 935567"/>
              <a:gd name="connsiteX9" fmla="*/ 4013200 w 6142567"/>
              <a:gd name="connsiteY9" fmla="*/ 546100 h 935567"/>
              <a:gd name="connsiteX10" fmla="*/ 4013200 w 6142567"/>
              <a:gd name="connsiteY10" fmla="*/ 414867 h 935567"/>
              <a:gd name="connsiteX11" fmla="*/ 4842933 w 6142567"/>
              <a:gd name="connsiteY11" fmla="*/ 419100 h 935567"/>
              <a:gd name="connsiteX12" fmla="*/ 4838700 w 6142567"/>
              <a:gd name="connsiteY12" fmla="*/ 0 h 935567"/>
              <a:gd name="connsiteX13" fmla="*/ 6142567 w 6142567"/>
              <a:gd name="connsiteY13" fmla="*/ 935567 h 93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42567" h="935567">
                <a:moveTo>
                  <a:pt x="0" y="859367"/>
                </a:moveTo>
                <a:lnTo>
                  <a:pt x="884767" y="863600"/>
                </a:lnTo>
                <a:lnTo>
                  <a:pt x="884767" y="783167"/>
                </a:lnTo>
                <a:lnTo>
                  <a:pt x="1756833" y="795867"/>
                </a:lnTo>
                <a:lnTo>
                  <a:pt x="1752600" y="719667"/>
                </a:lnTo>
                <a:lnTo>
                  <a:pt x="2781300" y="711200"/>
                </a:lnTo>
                <a:lnTo>
                  <a:pt x="2781300" y="626534"/>
                </a:lnTo>
                <a:lnTo>
                  <a:pt x="3407833" y="626534"/>
                </a:lnTo>
                <a:lnTo>
                  <a:pt x="3403600" y="541867"/>
                </a:lnTo>
                <a:lnTo>
                  <a:pt x="4013200" y="546100"/>
                </a:lnTo>
                <a:lnTo>
                  <a:pt x="4013200" y="414867"/>
                </a:lnTo>
                <a:lnTo>
                  <a:pt x="4842933" y="419100"/>
                </a:lnTo>
                <a:lnTo>
                  <a:pt x="4838700" y="0"/>
                </a:lnTo>
                <a:lnTo>
                  <a:pt x="6142567" y="935567"/>
                </a:ln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flipV="1">
            <a:off x="2079080" y="2976033"/>
            <a:ext cx="6142567" cy="935567"/>
          </a:xfrm>
          <a:custGeom>
            <a:avLst/>
            <a:gdLst>
              <a:gd name="connsiteX0" fmla="*/ 0 w 6142567"/>
              <a:gd name="connsiteY0" fmla="*/ 859367 h 935567"/>
              <a:gd name="connsiteX1" fmla="*/ 884767 w 6142567"/>
              <a:gd name="connsiteY1" fmla="*/ 863600 h 935567"/>
              <a:gd name="connsiteX2" fmla="*/ 884767 w 6142567"/>
              <a:gd name="connsiteY2" fmla="*/ 783167 h 935567"/>
              <a:gd name="connsiteX3" fmla="*/ 1756833 w 6142567"/>
              <a:gd name="connsiteY3" fmla="*/ 795867 h 935567"/>
              <a:gd name="connsiteX4" fmla="*/ 1752600 w 6142567"/>
              <a:gd name="connsiteY4" fmla="*/ 719667 h 935567"/>
              <a:gd name="connsiteX5" fmla="*/ 2781300 w 6142567"/>
              <a:gd name="connsiteY5" fmla="*/ 711200 h 935567"/>
              <a:gd name="connsiteX6" fmla="*/ 2781300 w 6142567"/>
              <a:gd name="connsiteY6" fmla="*/ 626534 h 935567"/>
              <a:gd name="connsiteX7" fmla="*/ 3407833 w 6142567"/>
              <a:gd name="connsiteY7" fmla="*/ 626534 h 935567"/>
              <a:gd name="connsiteX8" fmla="*/ 3403600 w 6142567"/>
              <a:gd name="connsiteY8" fmla="*/ 541867 h 935567"/>
              <a:gd name="connsiteX9" fmla="*/ 4013200 w 6142567"/>
              <a:gd name="connsiteY9" fmla="*/ 546100 h 935567"/>
              <a:gd name="connsiteX10" fmla="*/ 4013200 w 6142567"/>
              <a:gd name="connsiteY10" fmla="*/ 414867 h 935567"/>
              <a:gd name="connsiteX11" fmla="*/ 4842933 w 6142567"/>
              <a:gd name="connsiteY11" fmla="*/ 419100 h 935567"/>
              <a:gd name="connsiteX12" fmla="*/ 4838700 w 6142567"/>
              <a:gd name="connsiteY12" fmla="*/ 0 h 935567"/>
              <a:gd name="connsiteX13" fmla="*/ 6142567 w 6142567"/>
              <a:gd name="connsiteY13" fmla="*/ 935567 h 93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42567" h="935567">
                <a:moveTo>
                  <a:pt x="0" y="859367"/>
                </a:moveTo>
                <a:lnTo>
                  <a:pt x="884767" y="863600"/>
                </a:lnTo>
                <a:lnTo>
                  <a:pt x="884767" y="783167"/>
                </a:lnTo>
                <a:lnTo>
                  <a:pt x="1756833" y="795867"/>
                </a:lnTo>
                <a:lnTo>
                  <a:pt x="1752600" y="719667"/>
                </a:lnTo>
                <a:lnTo>
                  <a:pt x="2781300" y="711200"/>
                </a:lnTo>
                <a:lnTo>
                  <a:pt x="2781300" y="626534"/>
                </a:lnTo>
                <a:lnTo>
                  <a:pt x="3407833" y="626534"/>
                </a:lnTo>
                <a:lnTo>
                  <a:pt x="3403600" y="541867"/>
                </a:lnTo>
                <a:lnTo>
                  <a:pt x="4013200" y="546100"/>
                </a:lnTo>
                <a:lnTo>
                  <a:pt x="4013200" y="414867"/>
                </a:lnTo>
                <a:lnTo>
                  <a:pt x="4842933" y="419100"/>
                </a:lnTo>
                <a:lnTo>
                  <a:pt x="4838700" y="0"/>
                </a:lnTo>
                <a:lnTo>
                  <a:pt x="6142567" y="935567"/>
                </a:ln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ectangle 26"/>
          <p:cNvSpPr/>
          <p:nvPr/>
        </p:nvSpPr>
        <p:spPr>
          <a:xfrm>
            <a:off x="5032266" y="2668278"/>
            <a:ext cx="45719" cy="6051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8228924" y="341583"/>
            <a:ext cx="464" cy="5641804"/>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77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2090789" y="505605"/>
            <a:ext cx="464" cy="5103081"/>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054491" y="575702"/>
            <a:ext cx="464" cy="5103081"/>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8228924" y="341583"/>
            <a:ext cx="464" cy="5641804"/>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6" name="Freeform 5"/>
          <p:cNvSpPr/>
          <p:nvPr/>
        </p:nvSpPr>
        <p:spPr>
          <a:xfrm>
            <a:off x="2079080" y="2036233"/>
            <a:ext cx="6142567" cy="935567"/>
          </a:xfrm>
          <a:custGeom>
            <a:avLst/>
            <a:gdLst>
              <a:gd name="connsiteX0" fmla="*/ 0 w 6142567"/>
              <a:gd name="connsiteY0" fmla="*/ 859367 h 935567"/>
              <a:gd name="connsiteX1" fmla="*/ 884767 w 6142567"/>
              <a:gd name="connsiteY1" fmla="*/ 863600 h 935567"/>
              <a:gd name="connsiteX2" fmla="*/ 884767 w 6142567"/>
              <a:gd name="connsiteY2" fmla="*/ 783167 h 935567"/>
              <a:gd name="connsiteX3" fmla="*/ 1756833 w 6142567"/>
              <a:gd name="connsiteY3" fmla="*/ 795867 h 935567"/>
              <a:gd name="connsiteX4" fmla="*/ 1752600 w 6142567"/>
              <a:gd name="connsiteY4" fmla="*/ 719667 h 935567"/>
              <a:gd name="connsiteX5" fmla="*/ 2781300 w 6142567"/>
              <a:gd name="connsiteY5" fmla="*/ 711200 h 935567"/>
              <a:gd name="connsiteX6" fmla="*/ 2781300 w 6142567"/>
              <a:gd name="connsiteY6" fmla="*/ 626534 h 935567"/>
              <a:gd name="connsiteX7" fmla="*/ 3407833 w 6142567"/>
              <a:gd name="connsiteY7" fmla="*/ 626534 h 935567"/>
              <a:gd name="connsiteX8" fmla="*/ 3403600 w 6142567"/>
              <a:gd name="connsiteY8" fmla="*/ 541867 h 935567"/>
              <a:gd name="connsiteX9" fmla="*/ 4013200 w 6142567"/>
              <a:gd name="connsiteY9" fmla="*/ 546100 h 935567"/>
              <a:gd name="connsiteX10" fmla="*/ 4013200 w 6142567"/>
              <a:gd name="connsiteY10" fmla="*/ 414867 h 935567"/>
              <a:gd name="connsiteX11" fmla="*/ 4842933 w 6142567"/>
              <a:gd name="connsiteY11" fmla="*/ 419100 h 935567"/>
              <a:gd name="connsiteX12" fmla="*/ 4838700 w 6142567"/>
              <a:gd name="connsiteY12" fmla="*/ 0 h 935567"/>
              <a:gd name="connsiteX13" fmla="*/ 6142567 w 6142567"/>
              <a:gd name="connsiteY13" fmla="*/ 935567 h 93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42567" h="935567">
                <a:moveTo>
                  <a:pt x="0" y="859367"/>
                </a:moveTo>
                <a:lnTo>
                  <a:pt x="884767" y="863600"/>
                </a:lnTo>
                <a:lnTo>
                  <a:pt x="884767" y="783167"/>
                </a:lnTo>
                <a:lnTo>
                  <a:pt x="1756833" y="795867"/>
                </a:lnTo>
                <a:lnTo>
                  <a:pt x="1752600" y="719667"/>
                </a:lnTo>
                <a:lnTo>
                  <a:pt x="2781300" y="711200"/>
                </a:lnTo>
                <a:lnTo>
                  <a:pt x="2781300" y="626534"/>
                </a:lnTo>
                <a:lnTo>
                  <a:pt x="3407833" y="626534"/>
                </a:lnTo>
                <a:lnTo>
                  <a:pt x="3403600" y="541867"/>
                </a:lnTo>
                <a:lnTo>
                  <a:pt x="4013200" y="546100"/>
                </a:lnTo>
                <a:lnTo>
                  <a:pt x="4013200" y="414867"/>
                </a:lnTo>
                <a:lnTo>
                  <a:pt x="4842933" y="419100"/>
                </a:lnTo>
                <a:lnTo>
                  <a:pt x="4838700" y="0"/>
                </a:lnTo>
                <a:lnTo>
                  <a:pt x="6142567" y="935567"/>
                </a:ln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flipV="1">
            <a:off x="2079080" y="2976033"/>
            <a:ext cx="6142567" cy="935567"/>
          </a:xfrm>
          <a:custGeom>
            <a:avLst/>
            <a:gdLst>
              <a:gd name="connsiteX0" fmla="*/ 0 w 6142567"/>
              <a:gd name="connsiteY0" fmla="*/ 859367 h 935567"/>
              <a:gd name="connsiteX1" fmla="*/ 884767 w 6142567"/>
              <a:gd name="connsiteY1" fmla="*/ 863600 h 935567"/>
              <a:gd name="connsiteX2" fmla="*/ 884767 w 6142567"/>
              <a:gd name="connsiteY2" fmla="*/ 783167 h 935567"/>
              <a:gd name="connsiteX3" fmla="*/ 1756833 w 6142567"/>
              <a:gd name="connsiteY3" fmla="*/ 795867 h 935567"/>
              <a:gd name="connsiteX4" fmla="*/ 1752600 w 6142567"/>
              <a:gd name="connsiteY4" fmla="*/ 719667 h 935567"/>
              <a:gd name="connsiteX5" fmla="*/ 2781300 w 6142567"/>
              <a:gd name="connsiteY5" fmla="*/ 711200 h 935567"/>
              <a:gd name="connsiteX6" fmla="*/ 2781300 w 6142567"/>
              <a:gd name="connsiteY6" fmla="*/ 626534 h 935567"/>
              <a:gd name="connsiteX7" fmla="*/ 3407833 w 6142567"/>
              <a:gd name="connsiteY7" fmla="*/ 626534 h 935567"/>
              <a:gd name="connsiteX8" fmla="*/ 3403600 w 6142567"/>
              <a:gd name="connsiteY8" fmla="*/ 541867 h 935567"/>
              <a:gd name="connsiteX9" fmla="*/ 4013200 w 6142567"/>
              <a:gd name="connsiteY9" fmla="*/ 546100 h 935567"/>
              <a:gd name="connsiteX10" fmla="*/ 4013200 w 6142567"/>
              <a:gd name="connsiteY10" fmla="*/ 414867 h 935567"/>
              <a:gd name="connsiteX11" fmla="*/ 4842933 w 6142567"/>
              <a:gd name="connsiteY11" fmla="*/ 419100 h 935567"/>
              <a:gd name="connsiteX12" fmla="*/ 4838700 w 6142567"/>
              <a:gd name="connsiteY12" fmla="*/ 0 h 935567"/>
              <a:gd name="connsiteX13" fmla="*/ 6142567 w 6142567"/>
              <a:gd name="connsiteY13" fmla="*/ 935567 h 93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42567" h="935567">
                <a:moveTo>
                  <a:pt x="0" y="859367"/>
                </a:moveTo>
                <a:lnTo>
                  <a:pt x="884767" y="863600"/>
                </a:lnTo>
                <a:lnTo>
                  <a:pt x="884767" y="783167"/>
                </a:lnTo>
                <a:lnTo>
                  <a:pt x="1756833" y="795867"/>
                </a:lnTo>
                <a:lnTo>
                  <a:pt x="1752600" y="719667"/>
                </a:lnTo>
                <a:lnTo>
                  <a:pt x="2781300" y="711200"/>
                </a:lnTo>
                <a:lnTo>
                  <a:pt x="2781300" y="626534"/>
                </a:lnTo>
                <a:lnTo>
                  <a:pt x="3407833" y="626534"/>
                </a:lnTo>
                <a:lnTo>
                  <a:pt x="3403600" y="541867"/>
                </a:lnTo>
                <a:lnTo>
                  <a:pt x="4013200" y="546100"/>
                </a:lnTo>
                <a:lnTo>
                  <a:pt x="4013200" y="414867"/>
                </a:lnTo>
                <a:lnTo>
                  <a:pt x="4842933" y="419100"/>
                </a:lnTo>
                <a:lnTo>
                  <a:pt x="4838700" y="0"/>
                </a:lnTo>
                <a:lnTo>
                  <a:pt x="6142567" y="935567"/>
                </a:ln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313910" y="2895600"/>
            <a:ext cx="1774695" cy="152400"/>
          </a:xfrm>
          <a:custGeom>
            <a:avLst/>
            <a:gdLst>
              <a:gd name="connsiteX0" fmla="*/ 1101725 w 1108075"/>
              <a:gd name="connsiteY0" fmla="*/ 0 h 152400"/>
              <a:gd name="connsiteX1" fmla="*/ 1101725 w 1108075"/>
              <a:gd name="connsiteY1" fmla="*/ 34925 h 152400"/>
              <a:gd name="connsiteX2" fmla="*/ 0 w 1108075"/>
              <a:gd name="connsiteY2" fmla="*/ 34925 h 152400"/>
              <a:gd name="connsiteX3" fmla="*/ 0 w 1108075"/>
              <a:gd name="connsiteY3" fmla="*/ 127000 h 152400"/>
              <a:gd name="connsiteX4" fmla="*/ 1108075 w 1108075"/>
              <a:gd name="connsiteY4" fmla="*/ 123825 h 152400"/>
              <a:gd name="connsiteX5" fmla="*/ 1108075 w 1108075"/>
              <a:gd name="connsiteY5"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075" h="152400">
                <a:moveTo>
                  <a:pt x="1101725" y="0"/>
                </a:moveTo>
                <a:lnTo>
                  <a:pt x="1101725" y="34925"/>
                </a:lnTo>
                <a:lnTo>
                  <a:pt x="0" y="34925"/>
                </a:lnTo>
                <a:lnTo>
                  <a:pt x="0" y="127000"/>
                </a:lnTo>
                <a:lnTo>
                  <a:pt x="1108075" y="123825"/>
                </a:lnTo>
                <a:lnTo>
                  <a:pt x="1108075" y="152400"/>
                </a:ln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ectangle 16"/>
          <p:cNvSpPr/>
          <p:nvPr/>
        </p:nvSpPr>
        <p:spPr>
          <a:xfrm>
            <a:off x="2091253" y="4357806"/>
            <a:ext cx="2963238"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619442" y="4357806"/>
            <a:ext cx="1435049"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23" name="TextBox 22"/>
          <p:cNvSpPr txBox="1"/>
          <p:nvPr/>
        </p:nvSpPr>
        <p:spPr>
          <a:xfrm>
            <a:off x="2392979" y="5398194"/>
            <a:ext cx="2347818" cy="369332"/>
          </a:xfrm>
          <a:prstGeom prst="rect">
            <a:avLst/>
          </a:prstGeom>
          <a:noFill/>
        </p:spPr>
        <p:txBody>
          <a:bodyPr wrap="none" rtlCol="0">
            <a:spAutoFit/>
          </a:bodyPr>
          <a:lstStyle/>
          <a:p>
            <a:r>
              <a:rPr lang="en-US" dirty="0" smtClean="0">
                <a:latin typeface="Comic Sans MS"/>
                <a:cs typeface="Comic Sans MS"/>
              </a:rPr>
              <a:t>Learning/processing </a:t>
            </a:r>
            <a:endParaRPr lang="en-US" dirty="0">
              <a:latin typeface="Comic Sans MS"/>
              <a:cs typeface="Comic Sans MS"/>
            </a:endParaRPr>
          </a:p>
        </p:txBody>
      </p:sp>
      <p:sp>
        <p:nvSpPr>
          <p:cNvPr id="25" name="TextBox 24"/>
          <p:cNvSpPr txBox="1"/>
          <p:nvPr/>
        </p:nvSpPr>
        <p:spPr>
          <a:xfrm>
            <a:off x="8229145" y="5423437"/>
            <a:ext cx="744840" cy="369332"/>
          </a:xfrm>
          <a:prstGeom prst="rect">
            <a:avLst/>
          </a:prstGeom>
          <a:noFill/>
        </p:spPr>
        <p:txBody>
          <a:bodyPr wrap="none" rtlCol="0">
            <a:spAutoFit/>
          </a:bodyPr>
          <a:lstStyle/>
          <a:p>
            <a:r>
              <a:rPr lang="en-US" dirty="0" smtClean="0">
                <a:latin typeface="Comic Sans MS"/>
                <a:cs typeface="Comic Sans MS"/>
              </a:rPr>
              <a:t>exam</a:t>
            </a:r>
            <a:endParaRPr lang="en-US" dirty="0">
              <a:latin typeface="Comic Sans MS"/>
              <a:cs typeface="Comic Sans MS"/>
            </a:endParaRPr>
          </a:p>
        </p:txBody>
      </p:sp>
      <p:sp>
        <p:nvSpPr>
          <p:cNvPr id="26" name="TextBox 25"/>
          <p:cNvSpPr txBox="1"/>
          <p:nvPr/>
        </p:nvSpPr>
        <p:spPr>
          <a:xfrm>
            <a:off x="2456057" y="4383959"/>
            <a:ext cx="902811" cy="461665"/>
          </a:xfrm>
          <a:prstGeom prst="rect">
            <a:avLst/>
          </a:prstGeom>
          <a:noFill/>
        </p:spPr>
        <p:txBody>
          <a:bodyPr wrap="none" rtlCol="0">
            <a:spAutoFit/>
          </a:bodyPr>
          <a:lstStyle/>
          <a:p>
            <a:r>
              <a:rPr lang="en-US" sz="2400" dirty="0" err="1" smtClean="0"/>
              <a:t>iMCQ</a:t>
            </a:r>
            <a:endParaRPr lang="en-US" sz="2400" dirty="0"/>
          </a:p>
        </p:txBody>
      </p:sp>
      <p:sp>
        <p:nvSpPr>
          <p:cNvPr id="30" name="TextBox 29"/>
          <p:cNvSpPr txBox="1"/>
          <p:nvPr/>
        </p:nvSpPr>
        <p:spPr>
          <a:xfrm>
            <a:off x="3721182" y="4383959"/>
            <a:ext cx="1159292" cy="461665"/>
          </a:xfrm>
          <a:prstGeom prst="rect">
            <a:avLst/>
          </a:prstGeom>
          <a:noFill/>
        </p:spPr>
        <p:txBody>
          <a:bodyPr wrap="none" rtlCol="0">
            <a:spAutoFit/>
          </a:bodyPr>
          <a:lstStyle/>
          <a:p>
            <a:r>
              <a:rPr lang="en-US" sz="2400" dirty="0" err="1" smtClean="0"/>
              <a:t>iReview</a:t>
            </a:r>
            <a:endParaRPr lang="en-US" sz="2400" dirty="0"/>
          </a:p>
        </p:txBody>
      </p:sp>
      <p:sp>
        <p:nvSpPr>
          <p:cNvPr id="31" name="TextBox 30"/>
          <p:cNvSpPr txBox="1"/>
          <p:nvPr/>
        </p:nvSpPr>
        <p:spPr>
          <a:xfrm>
            <a:off x="7364270" y="6396489"/>
            <a:ext cx="1355397" cy="369332"/>
          </a:xfrm>
          <a:prstGeom prst="rect">
            <a:avLst/>
          </a:prstGeom>
          <a:noFill/>
        </p:spPr>
        <p:txBody>
          <a:bodyPr wrap="none" rtlCol="0">
            <a:spAutoFit/>
          </a:bodyPr>
          <a:lstStyle/>
          <a:p>
            <a:r>
              <a:rPr lang="en-US" dirty="0" err="1" smtClean="0"/>
              <a:t>i</a:t>
            </a:r>
            <a:r>
              <a:rPr lang="en-US" dirty="0" smtClean="0"/>
              <a:t>=interactive</a:t>
            </a:r>
            <a:endParaRPr lang="en-US" dirty="0"/>
          </a:p>
        </p:txBody>
      </p:sp>
      <p:sp>
        <p:nvSpPr>
          <p:cNvPr id="36" name="TextBox 35"/>
          <p:cNvSpPr txBox="1"/>
          <p:nvPr/>
        </p:nvSpPr>
        <p:spPr>
          <a:xfrm>
            <a:off x="101600" y="4426513"/>
            <a:ext cx="2098321" cy="369332"/>
          </a:xfrm>
          <a:prstGeom prst="rect">
            <a:avLst/>
          </a:prstGeom>
          <a:noFill/>
        </p:spPr>
        <p:txBody>
          <a:bodyPr wrap="square" rtlCol="0">
            <a:spAutoFit/>
          </a:bodyPr>
          <a:lstStyle/>
          <a:p>
            <a:r>
              <a:rPr lang="en-US" dirty="0" smtClean="0">
                <a:latin typeface="Comic Sans MS"/>
                <a:cs typeface="Comic Sans MS"/>
              </a:rPr>
              <a:t>e-Syllabus, TUSK</a:t>
            </a:r>
            <a:endParaRPr lang="en-US" dirty="0">
              <a:latin typeface="Comic Sans MS"/>
              <a:cs typeface="Comic Sans MS"/>
            </a:endParaRPr>
          </a:p>
        </p:txBody>
      </p:sp>
      <p:cxnSp>
        <p:nvCxnSpPr>
          <p:cNvPr id="7" name="Straight Connector 6"/>
          <p:cNvCxnSpPr/>
          <p:nvPr/>
        </p:nvCxnSpPr>
        <p:spPr>
          <a:xfrm>
            <a:off x="152401" y="5411601"/>
            <a:ext cx="0" cy="3989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995347" y="5063206"/>
            <a:ext cx="7217833" cy="546100"/>
          </a:xfrm>
          <a:custGeom>
            <a:avLst/>
            <a:gdLst>
              <a:gd name="connsiteX0" fmla="*/ 0 w 7217833"/>
              <a:gd name="connsiteY0" fmla="*/ 541867 h 546100"/>
              <a:gd name="connsiteX1" fmla="*/ 0 w 7217833"/>
              <a:gd name="connsiteY1" fmla="*/ 351367 h 546100"/>
              <a:gd name="connsiteX2" fmla="*/ 1096433 w 7217833"/>
              <a:gd name="connsiteY2" fmla="*/ 347134 h 546100"/>
              <a:gd name="connsiteX3" fmla="*/ 1096433 w 7217833"/>
              <a:gd name="connsiteY3" fmla="*/ 258234 h 546100"/>
              <a:gd name="connsiteX4" fmla="*/ 1985433 w 7217833"/>
              <a:gd name="connsiteY4" fmla="*/ 262467 h 546100"/>
              <a:gd name="connsiteX5" fmla="*/ 1985433 w 7217833"/>
              <a:gd name="connsiteY5" fmla="*/ 165100 h 546100"/>
              <a:gd name="connsiteX6" fmla="*/ 2857500 w 7217833"/>
              <a:gd name="connsiteY6" fmla="*/ 169334 h 546100"/>
              <a:gd name="connsiteX7" fmla="*/ 2857500 w 7217833"/>
              <a:gd name="connsiteY7" fmla="*/ 0 h 546100"/>
              <a:gd name="connsiteX8" fmla="*/ 4059766 w 7217833"/>
              <a:gd name="connsiteY8" fmla="*/ 8467 h 546100"/>
              <a:gd name="connsiteX9" fmla="*/ 4059766 w 7217833"/>
              <a:gd name="connsiteY9" fmla="*/ 406400 h 546100"/>
              <a:gd name="connsiteX10" fmla="*/ 5312833 w 7217833"/>
              <a:gd name="connsiteY10" fmla="*/ 402167 h 546100"/>
              <a:gd name="connsiteX11" fmla="*/ 5317066 w 7217833"/>
              <a:gd name="connsiteY11" fmla="*/ 469900 h 546100"/>
              <a:gd name="connsiteX12" fmla="*/ 6532033 w 7217833"/>
              <a:gd name="connsiteY12" fmla="*/ 474134 h 546100"/>
              <a:gd name="connsiteX13" fmla="*/ 6527800 w 7217833"/>
              <a:gd name="connsiteY13" fmla="*/ 207434 h 546100"/>
              <a:gd name="connsiteX14" fmla="*/ 7217833 w 7217833"/>
              <a:gd name="connsiteY14" fmla="*/ 5461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17833" h="546100">
                <a:moveTo>
                  <a:pt x="0" y="541867"/>
                </a:moveTo>
                <a:lnTo>
                  <a:pt x="0" y="351367"/>
                </a:lnTo>
                <a:lnTo>
                  <a:pt x="1096433" y="347134"/>
                </a:lnTo>
                <a:lnTo>
                  <a:pt x="1096433" y="258234"/>
                </a:lnTo>
                <a:lnTo>
                  <a:pt x="1985433" y="262467"/>
                </a:lnTo>
                <a:lnTo>
                  <a:pt x="1985433" y="165100"/>
                </a:lnTo>
                <a:lnTo>
                  <a:pt x="2857500" y="169334"/>
                </a:lnTo>
                <a:lnTo>
                  <a:pt x="2857500" y="0"/>
                </a:lnTo>
                <a:lnTo>
                  <a:pt x="4059766" y="8467"/>
                </a:lnTo>
                <a:lnTo>
                  <a:pt x="4059766" y="406400"/>
                </a:lnTo>
                <a:lnTo>
                  <a:pt x="5312833" y="402167"/>
                </a:lnTo>
                <a:lnTo>
                  <a:pt x="5317066" y="469900"/>
                </a:lnTo>
                <a:lnTo>
                  <a:pt x="6532033" y="474134"/>
                </a:lnTo>
                <a:lnTo>
                  <a:pt x="6527800" y="207434"/>
                </a:lnTo>
                <a:lnTo>
                  <a:pt x="7217833" y="546100"/>
                </a:ln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flipV="1">
            <a:off x="993229" y="5615426"/>
            <a:ext cx="7217833" cy="546100"/>
          </a:xfrm>
          <a:custGeom>
            <a:avLst/>
            <a:gdLst>
              <a:gd name="connsiteX0" fmla="*/ 0 w 7217833"/>
              <a:gd name="connsiteY0" fmla="*/ 541867 h 546100"/>
              <a:gd name="connsiteX1" fmla="*/ 0 w 7217833"/>
              <a:gd name="connsiteY1" fmla="*/ 351367 h 546100"/>
              <a:gd name="connsiteX2" fmla="*/ 1096433 w 7217833"/>
              <a:gd name="connsiteY2" fmla="*/ 347134 h 546100"/>
              <a:gd name="connsiteX3" fmla="*/ 1096433 w 7217833"/>
              <a:gd name="connsiteY3" fmla="*/ 258234 h 546100"/>
              <a:gd name="connsiteX4" fmla="*/ 1985433 w 7217833"/>
              <a:gd name="connsiteY4" fmla="*/ 262467 h 546100"/>
              <a:gd name="connsiteX5" fmla="*/ 1985433 w 7217833"/>
              <a:gd name="connsiteY5" fmla="*/ 165100 h 546100"/>
              <a:gd name="connsiteX6" fmla="*/ 2857500 w 7217833"/>
              <a:gd name="connsiteY6" fmla="*/ 169334 h 546100"/>
              <a:gd name="connsiteX7" fmla="*/ 2857500 w 7217833"/>
              <a:gd name="connsiteY7" fmla="*/ 0 h 546100"/>
              <a:gd name="connsiteX8" fmla="*/ 4059766 w 7217833"/>
              <a:gd name="connsiteY8" fmla="*/ 8467 h 546100"/>
              <a:gd name="connsiteX9" fmla="*/ 4059766 w 7217833"/>
              <a:gd name="connsiteY9" fmla="*/ 406400 h 546100"/>
              <a:gd name="connsiteX10" fmla="*/ 5312833 w 7217833"/>
              <a:gd name="connsiteY10" fmla="*/ 402167 h 546100"/>
              <a:gd name="connsiteX11" fmla="*/ 5317066 w 7217833"/>
              <a:gd name="connsiteY11" fmla="*/ 469900 h 546100"/>
              <a:gd name="connsiteX12" fmla="*/ 6532033 w 7217833"/>
              <a:gd name="connsiteY12" fmla="*/ 474134 h 546100"/>
              <a:gd name="connsiteX13" fmla="*/ 6527800 w 7217833"/>
              <a:gd name="connsiteY13" fmla="*/ 207434 h 546100"/>
              <a:gd name="connsiteX14" fmla="*/ 7217833 w 7217833"/>
              <a:gd name="connsiteY14" fmla="*/ 5461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17833" h="546100">
                <a:moveTo>
                  <a:pt x="0" y="541867"/>
                </a:moveTo>
                <a:lnTo>
                  <a:pt x="0" y="351367"/>
                </a:lnTo>
                <a:lnTo>
                  <a:pt x="1096433" y="347134"/>
                </a:lnTo>
                <a:lnTo>
                  <a:pt x="1096433" y="258234"/>
                </a:lnTo>
                <a:lnTo>
                  <a:pt x="1985433" y="262467"/>
                </a:lnTo>
                <a:lnTo>
                  <a:pt x="1985433" y="165100"/>
                </a:lnTo>
                <a:lnTo>
                  <a:pt x="2857500" y="169334"/>
                </a:lnTo>
                <a:lnTo>
                  <a:pt x="2857500" y="0"/>
                </a:lnTo>
                <a:lnTo>
                  <a:pt x="4059766" y="8467"/>
                </a:lnTo>
                <a:lnTo>
                  <a:pt x="4059766" y="406400"/>
                </a:lnTo>
                <a:lnTo>
                  <a:pt x="5312833" y="402167"/>
                </a:lnTo>
                <a:lnTo>
                  <a:pt x="5317066" y="469900"/>
                </a:lnTo>
                <a:lnTo>
                  <a:pt x="6532033" y="474134"/>
                </a:lnTo>
                <a:lnTo>
                  <a:pt x="6527800" y="207434"/>
                </a:lnTo>
                <a:lnTo>
                  <a:pt x="7217833" y="546100"/>
                </a:ln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Rectangle 42"/>
          <p:cNvSpPr/>
          <p:nvPr/>
        </p:nvSpPr>
        <p:spPr>
          <a:xfrm>
            <a:off x="152401" y="4357806"/>
            <a:ext cx="1939942" cy="5173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90103" y="878712"/>
            <a:ext cx="2035533" cy="461665"/>
          </a:xfrm>
          <a:prstGeom prst="rect">
            <a:avLst/>
          </a:prstGeom>
          <a:noFill/>
        </p:spPr>
        <p:txBody>
          <a:bodyPr wrap="none" rtlCol="0">
            <a:spAutoFit/>
          </a:bodyPr>
          <a:lstStyle/>
          <a:p>
            <a:r>
              <a:rPr lang="en-US" sz="2400" b="1" dirty="0" smtClean="0">
                <a:latin typeface="Comic Sans MS"/>
                <a:cs typeface="Comic Sans MS"/>
              </a:rPr>
              <a:t>Before class</a:t>
            </a:r>
            <a:endParaRPr lang="en-US" sz="2400" b="1" dirty="0">
              <a:latin typeface="Comic Sans MS"/>
              <a:cs typeface="Comic Sans MS"/>
            </a:endParaRPr>
          </a:p>
        </p:txBody>
      </p:sp>
      <p:sp>
        <p:nvSpPr>
          <p:cNvPr id="38" name="TextBox 37"/>
          <p:cNvSpPr txBox="1"/>
          <p:nvPr/>
        </p:nvSpPr>
        <p:spPr>
          <a:xfrm>
            <a:off x="2655295" y="872821"/>
            <a:ext cx="1971964" cy="461665"/>
          </a:xfrm>
          <a:prstGeom prst="rect">
            <a:avLst/>
          </a:prstGeom>
          <a:noFill/>
        </p:spPr>
        <p:txBody>
          <a:bodyPr wrap="none" rtlCol="0">
            <a:spAutoFit/>
          </a:bodyPr>
          <a:lstStyle/>
          <a:p>
            <a:r>
              <a:rPr lang="en-US" sz="2400" b="1" dirty="0" smtClean="0">
                <a:latin typeface="Comic Sans MS"/>
                <a:cs typeface="Comic Sans MS"/>
              </a:rPr>
              <a:t>During class</a:t>
            </a:r>
            <a:endParaRPr lang="en-US" sz="2400" b="1" dirty="0">
              <a:latin typeface="Comic Sans MS"/>
              <a:cs typeface="Comic Sans MS"/>
            </a:endParaRPr>
          </a:p>
        </p:txBody>
      </p:sp>
      <p:sp>
        <p:nvSpPr>
          <p:cNvPr id="44" name="TextBox 43"/>
          <p:cNvSpPr txBox="1"/>
          <p:nvPr/>
        </p:nvSpPr>
        <p:spPr>
          <a:xfrm>
            <a:off x="5731370" y="888048"/>
            <a:ext cx="1877738" cy="461665"/>
          </a:xfrm>
          <a:prstGeom prst="rect">
            <a:avLst/>
          </a:prstGeom>
          <a:noFill/>
        </p:spPr>
        <p:txBody>
          <a:bodyPr wrap="none" rtlCol="0">
            <a:spAutoFit/>
          </a:bodyPr>
          <a:lstStyle/>
          <a:p>
            <a:r>
              <a:rPr lang="en-US" sz="2400" b="1" dirty="0" smtClean="0">
                <a:latin typeface="Comic Sans MS"/>
                <a:cs typeface="Comic Sans MS"/>
              </a:rPr>
              <a:t>After class</a:t>
            </a:r>
            <a:endParaRPr lang="en-US" sz="2400" b="1" dirty="0">
              <a:latin typeface="Comic Sans MS"/>
              <a:cs typeface="Comic Sans MS"/>
            </a:endParaRPr>
          </a:p>
        </p:txBody>
      </p:sp>
      <p:sp>
        <p:nvSpPr>
          <p:cNvPr id="45" name="Rectangle 44"/>
          <p:cNvSpPr/>
          <p:nvPr/>
        </p:nvSpPr>
        <p:spPr>
          <a:xfrm>
            <a:off x="2091253" y="1963628"/>
            <a:ext cx="2963238"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46" name="TextBox 45"/>
          <p:cNvSpPr txBox="1"/>
          <p:nvPr/>
        </p:nvSpPr>
        <p:spPr>
          <a:xfrm>
            <a:off x="2883914" y="1963628"/>
            <a:ext cx="1302460" cy="461665"/>
          </a:xfrm>
          <a:prstGeom prst="rect">
            <a:avLst/>
          </a:prstGeom>
          <a:noFill/>
        </p:spPr>
        <p:txBody>
          <a:bodyPr wrap="none" rtlCol="0">
            <a:spAutoFit/>
          </a:bodyPr>
          <a:lstStyle/>
          <a:p>
            <a:r>
              <a:rPr lang="en-US" sz="2400" dirty="0" smtClean="0">
                <a:latin typeface="Comic Sans MS"/>
                <a:cs typeface="Comic Sans MS"/>
              </a:rPr>
              <a:t>Lecture</a:t>
            </a:r>
            <a:endParaRPr lang="en-US" sz="2400" dirty="0">
              <a:latin typeface="Comic Sans MS"/>
              <a:cs typeface="Comic Sans MS"/>
            </a:endParaRPr>
          </a:p>
        </p:txBody>
      </p:sp>
      <p:sp>
        <p:nvSpPr>
          <p:cNvPr id="48" name="Rectangle 47"/>
          <p:cNvSpPr/>
          <p:nvPr/>
        </p:nvSpPr>
        <p:spPr>
          <a:xfrm>
            <a:off x="313910" y="1961831"/>
            <a:ext cx="1771417" cy="5173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49" name="TextBox 48"/>
          <p:cNvSpPr txBox="1"/>
          <p:nvPr/>
        </p:nvSpPr>
        <p:spPr>
          <a:xfrm>
            <a:off x="8204032" y="2768255"/>
            <a:ext cx="744840" cy="369332"/>
          </a:xfrm>
          <a:prstGeom prst="rect">
            <a:avLst/>
          </a:prstGeom>
          <a:noFill/>
        </p:spPr>
        <p:txBody>
          <a:bodyPr wrap="none" rtlCol="0">
            <a:spAutoFit/>
          </a:bodyPr>
          <a:lstStyle/>
          <a:p>
            <a:r>
              <a:rPr lang="en-US" dirty="0" smtClean="0">
                <a:latin typeface="Comic Sans MS"/>
                <a:cs typeface="Comic Sans MS"/>
              </a:rPr>
              <a:t>exam</a:t>
            </a:r>
            <a:endParaRPr lang="en-US" dirty="0">
              <a:latin typeface="Comic Sans MS"/>
              <a:cs typeface="Comic Sans MS"/>
            </a:endParaRPr>
          </a:p>
        </p:txBody>
      </p:sp>
      <p:sp>
        <p:nvSpPr>
          <p:cNvPr id="50" name="TextBox 49"/>
          <p:cNvSpPr txBox="1"/>
          <p:nvPr/>
        </p:nvSpPr>
        <p:spPr>
          <a:xfrm>
            <a:off x="5426040" y="2768255"/>
            <a:ext cx="2347818" cy="369332"/>
          </a:xfrm>
          <a:prstGeom prst="rect">
            <a:avLst/>
          </a:prstGeom>
          <a:noFill/>
        </p:spPr>
        <p:txBody>
          <a:bodyPr wrap="none" rtlCol="0">
            <a:spAutoFit/>
          </a:bodyPr>
          <a:lstStyle/>
          <a:p>
            <a:r>
              <a:rPr lang="en-US" dirty="0" smtClean="0">
                <a:latin typeface="Comic Sans MS"/>
                <a:cs typeface="Comic Sans MS"/>
              </a:rPr>
              <a:t>Learning/processing </a:t>
            </a:r>
            <a:endParaRPr lang="en-US" dirty="0">
              <a:latin typeface="Comic Sans MS"/>
              <a:cs typeface="Comic Sans MS"/>
            </a:endParaRPr>
          </a:p>
        </p:txBody>
      </p:sp>
      <p:sp>
        <p:nvSpPr>
          <p:cNvPr id="53" name="TextBox 52"/>
          <p:cNvSpPr txBox="1"/>
          <p:nvPr/>
        </p:nvSpPr>
        <p:spPr>
          <a:xfrm>
            <a:off x="279197" y="2047347"/>
            <a:ext cx="1839716" cy="646331"/>
          </a:xfrm>
          <a:prstGeom prst="rect">
            <a:avLst/>
          </a:prstGeom>
          <a:noFill/>
        </p:spPr>
        <p:txBody>
          <a:bodyPr wrap="none" rtlCol="0">
            <a:spAutoFit/>
          </a:bodyPr>
          <a:lstStyle/>
          <a:p>
            <a:r>
              <a:rPr lang="en-US" dirty="0" smtClean="0">
                <a:latin typeface="Comic Sans MS"/>
                <a:cs typeface="Comic Sans MS"/>
              </a:rPr>
              <a:t>Syllabus, TUSK</a:t>
            </a:r>
          </a:p>
          <a:p>
            <a:endParaRPr lang="en-US" dirty="0">
              <a:latin typeface="Comic Sans MS"/>
              <a:cs typeface="Comic Sans MS"/>
            </a:endParaRPr>
          </a:p>
        </p:txBody>
      </p:sp>
      <p:sp>
        <p:nvSpPr>
          <p:cNvPr id="29" name="TextBox 28"/>
          <p:cNvSpPr txBox="1"/>
          <p:nvPr/>
        </p:nvSpPr>
        <p:spPr>
          <a:xfrm>
            <a:off x="1577773" y="3582579"/>
            <a:ext cx="5243342" cy="584776"/>
          </a:xfrm>
          <a:prstGeom prst="rect">
            <a:avLst/>
          </a:prstGeom>
          <a:solidFill>
            <a:srgbClr val="FFFFFF"/>
          </a:solidFill>
        </p:spPr>
        <p:txBody>
          <a:bodyPr wrap="none" rtlCol="0">
            <a:spAutoFit/>
          </a:bodyPr>
          <a:lstStyle/>
          <a:p>
            <a:r>
              <a:rPr lang="en-US" sz="3200" i="1" dirty="0" smtClean="0">
                <a:latin typeface="Comic Sans MS"/>
                <a:cs typeface="Comic Sans MS"/>
              </a:rPr>
              <a:t>Interactive </a:t>
            </a:r>
            <a:r>
              <a:rPr lang="en-US" sz="3200" dirty="0" smtClean="0">
                <a:latin typeface="Comic Sans MS"/>
                <a:cs typeface="Comic Sans MS"/>
              </a:rPr>
              <a:t>format course</a:t>
            </a:r>
            <a:endParaRPr lang="en-US" sz="3200" dirty="0">
              <a:latin typeface="Comic Sans MS"/>
              <a:cs typeface="Comic Sans MS"/>
            </a:endParaRPr>
          </a:p>
        </p:txBody>
      </p:sp>
      <p:sp>
        <p:nvSpPr>
          <p:cNvPr id="35" name="TextBox 34"/>
          <p:cNvSpPr txBox="1"/>
          <p:nvPr/>
        </p:nvSpPr>
        <p:spPr>
          <a:xfrm>
            <a:off x="1944146" y="0"/>
            <a:ext cx="5172009" cy="584776"/>
          </a:xfrm>
          <a:prstGeom prst="rect">
            <a:avLst/>
          </a:prstGeom>
          <a:noFill/>
        </p:spPr>
        <p:txBody>
          <a:bodyPr wrap="none" rtlCol="0">
            <a:spAutoFit/>
          </a:bodyPr>
          <a:lstStyle/>
          <a:p>
            <a:r>
              <a:rPr lang="en-US" sz="3200" dirty="0" smtClean="0">
                <a:latin typeface="Comic Sans MS"/>
                <a:cs typeface="Comic Sans MS"/>
              </a:rPr>
              <a:t>Traditional lecture course</a:t>
            </a:r>
            <a:endParaRPr lang="en-US" sz="3200" dirty="0">
              <a:latin typeface="Comic Sans MS"/>
              <a:cs typeface="Comic Sans MS"/>
            </a:endParaRPr>
          </a:p>
        </p:txBody>
      </p:sp>
      <p:sp>
        <p:nvSpPr>
          <p:cNvPr id="2" name="Rectangle 1"/>
          <p:cNvSpPr/>
          <p:nvPr/>
        </p:nvSpPr>
        <p:spPr>
          <a:xfrm>
            <a:off x="5032266" y="2668278"/>
            <a:ext cx="45719" cy="6051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035441" y="5489575"/>
            <a:ext cx="45719" cy="2476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2063659" y="5420262"/>
            <a:ext cx="45719" cy="2476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5054491" y="6161526"/>
            <a:ext cx="464" cy="234963"/>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2088605" y="5904005"/>
            <a:ext cx="2" cy="396868"/>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endCxn id="41" idx="1"/>
          </p:cNvCxnSpPr>
          <p:nvPr/>
        </p:nvCxnSpPr>
        <p:spPr>
          <a:xfrm flipV="1">
            <a:off x="152401" y="5810159"/>
            <a:ext cx="840828" cy="37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154519" y="5414401"/>
            <a:ext cx="840828" cy="37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972487" y="5417951"/>
            <a:ext cx="45719" cy="38751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8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H="1">
            <a:off x="1567589" y="1446830"/>
            <a:ext cx="740810" cy="809691"/>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413000" y="1446830"/>
            <a:ext cx="762000" cy="809691"/>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574925" y="1446830"/>
            <a:ext cx="3755704" cy="966177"/>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0694" y="2316914"/>
            <a:ext cx="2723470" cy="3693319"/>
          </a:xfrm>
          <a:prstGeom prst="rect">
            <a:avLst/>
          </a:prstGeom>
          <a:noFill/>
        </p:spPr>
        <p:txBody>
          <a:bodyPr wrap="square" rtlCol="0">
            <a:spAutoFit/>
          </a:bodyPr>
          <a:lstStyle/>
          <a:p>
            <a:r>
              <a:rPr lang="en-US" u="sng" dirty="0" smtClean="0">
                <a:latin typeface="Comic Sans MS"/>
                <a:cs typeface="Comic Sans MS"/>
              </a:rPr>
              <a:t>Text</a:t>
            </a:r>
            <a:r>
              <a:rPr lang="en-US" dirty="0" smtClean="0">
                <a:latin typeface="Comic Sans MS"/>
                <a:cs typeface="Comic Sans MS"/>
              </a:rPr>
              <a:t> with:</a:t>
            </a:r>
          </a:p>
          <a:p>
            <a:endParaRPr lang="en-US" dirty="0" smtClean="0">
              <a:latin typeface="Comic Sans MS"/>
              <a:cs typeface="Comic Sans MS"/>
            </a:endParaRPr>
          </a:p>
          <a:p>
            <a:r>
              <a:rPr lang="en-US" dirty="0">
                <a:latin typeface="Comic Sans MS"/>
                <a:cs typeface="Comic Sans MS"/>
              </a:rPr>
              <a:t> </a:t>
            </a:r>
            <a:r>
              <a:rPr lang="en-US" dirty="0" smtClean="0">
                <a:latin typeface="Comic Sans MS"/>
                <a:cs typeface="Comic Sans MS"/>
              </a:rPr>
              <a:t>    -“hover” definitions</a:t>
            </a:r>
          </a:p>
          <a:p>
            <a:endParaRPr lang="en-US" dirty="0" smtClean="0">
              <a:latin typeface="Comic Sans MS"/>
              <a:cs typeface="Comic Sans MS"/>
            </a:endParaRPr>
          </a:p>
          <a:p>
            <a:r>
              <a:rPr lang="en-US" dirty="0" smtClean="0">
                <a:latin typeface="Comic Sans MS"/>
                <a:cs typeface="Comic Sans MS"/>
              </a:rPr>
              <a:t>Links to:</a:t>
            </a:r>
          </a:p>
          <a:p>
            <a:r>
              <a:rPr lang="en-US" dirty="0">
                <a:latin typeface="Comic Sans MS"/>
                <a:cs typeface="Comic Sans MS"/>
              </a:rPr>
              <a:t> </a:t>
            </a:r>
            <a:r>
              <a:rPr lang="en-US" dirty="0" smtClean="0">
                <a:latin typeface="Comic Sans MS"/>
                <a:cs typeface="Comic Sans MS"/>
              </a:rPr>
              <a:t>    -book chapters</a:t>
            </a:r>
            <a:endParaRPr lang="en-US" dirty="0">
              <a:latin typeface="Comic Sans MS"/>
              <a:cs typeface="Comic Sans MS"/>
            </a:endParaRPr>
          </a:p>
          <a:p>
            <a:r>
              <a:rPr lang="en-US" dirty="0" smtClean="0">
                <a:latin typeface="Comic Sans MS"/>
                <a:cs typeface="Comic Sans MS"/>
              </a:rPr>
              <a:t>	</a:t>
            </a:r>
          </a:p>
          <a:p>
            <a:r>
              <a:rPr lang="en-US" dirty="0" smtClean="0">
                <a:latin typeface="Comic Sans MS"/>
                <a:cs typeface="Comic Sans MS"/>
              </a:rPr>
              <a:t>     -images (PPT,</a:t>
            </a:r>
          </a:p>
          <a:p>
            <a:r>
              <a:rPr lang="en-US" dirty="0" smtClean="0">
                <a:latin typeface="Comic Sans MS"/>
                <a:cs typeface="Comic Sans MS"/>
              </a:rPr>
              <a:t>      diagrams, tissue</a:t>
            </a:r>
          </a:p>
          <a:p>
            <a:r>
              <a:rPr lang="en-US" dirty="0">
                <a:latin typeface="Comic Sans MS"/>
                <a:cs typeface="Comic Sans MS"/>
              </a:rPr>
              <a:t> </a:t>
            </a:r>
            <a:r>
              <a:rPr lang="en-US" dirty="0" smtClean="0">
                <a:latin typeface="Comic Sans MS"/>
                <a:cs typeface="Comic Sans MS"/>
              </a:rPr>
              <a:t>     sections, electron</a:t>
            </a:r>
          </a:p>
          <a:p>
            <a:r>
              <a:rPr lang="en-US" dirty="0" smtClean="0">
                <a:latin typeface="Comic Sans MS"/>
                <a:cs typeface="Comic Sans MS"/>
              </a:rPr>
              <a:t>      micrographs, </a:t>
            </a:r>
            <a:r>
              <a:rPr lang="en-US" dirty="0" err="1" smtClean="0">
                <a:latin typeface="Comic Sans MS"/>
                <a:cs typeface="Comic Sans MS"/>
              </a:rPr>
              <a:t>etc</a:t>
            </a:r>
            <a:r>
              <a:rPr lang="en-US" dirty="0" smtClean="0">
                <a:latin typeface="Comic Sans MS"/>
                <a:cs typeface="Comic Sans MS"/>
              </a:rPr>
              <a:t>)</a:t>
            </a:r>
          </a:p>
          <a:p>
            <a:endParaRPr lang="en-US" dirty="0">
              <a:latin typeface="Comic Sans MS"/>
              <a:cs typeface="Comic Sans MS"/>
            </a:endParaRPr>
          </a:p>
          <a:p>
            <a:r>
              <a:rPr lang="en-US" dirty="0">
                <a:latin typeface="Comic Sans MS"/>
                <a:cs typeface="Comic Sans MS"/>
              </a:rPr>
              <a:t> </a:t>
            </a:r>
            <a:r>
              <a:rPr lang="en-US" dirty="0" smtClean="0">
                <a:latin typeface="Comic Sans MS"/>
                <a:cs typeface="Comic Sans MS"/>
              </a:rPr>
              <a:t>    -relevant pathology</a:t>
            </a:r>
            <a:endParaRPr lang="en-US" dirty="0">
              <a:latin typeface="Comic Sans MS"/>
              <a:cs typeface="Comic Sans MS"/>
            </a:endParaRPr>
          </a:p>
        </p:txBody>
      </p:sp>
      <p:sp>
        <p:nvSpPr>
          <p:cNvPr id="10" name="TextBox 9"/>
          <p:cNvSpPr txBox="1"/>
          <p:nvPr/>
        </p:nvSpPr>
        <p:spPr>
          <a:xfrm>
            <a:off x="3053740" y="2341337"/>
            <a:ext cx="2798029" cy="369332"/>
          </a:xfrm>
          <a:prstGeom prst="rect">
            <a:avLst/>
          </a:prstGeom>
          <a:noFill/>
        </p:spPr>
        <p:txBody>
          <a:bodyPr wrap="square" rtlCol="0">
            <a:spAutoFit/>
          </a:bodyPr>
          <a:lstStyle/>
          <a:p>
            <a:r>
              <a:rPr lang="en-US" u="sng" dirty="0" smtClean="0">
                <a:latin typeface="Comic Sans MS"/>
                <a:cs typeface="Comic Sans MS"/>
              </a:rPr>
              <a:t>Virtual microscope (VM)</a:t>
            </a:r>
            <a:endParaRPr lang="en-US" u="sng" dirty="0">
              <a:latin typeface="Comic Sans MS"/>
              <a:cs typeface="Comic Sans MS"/>
            </a:endParaRPr>
          </a:p>
        </p:txBody>
      </p:sp>
      <p:sp>
        <p:nvSpPr>
          <p:cNvPr id="11" name="TextBox 10"/>
          <p:cNvSpPr txBox="1"/>
          <p:nvPr/>
        </p:nvSpPr>
        <p:spPr>
          <a:xfrm>
            <a:off x="6496702" y="2341337"/>
            <a:ext cx="1545766" cy="369332"/>
          </a:xfrm>
          <a:prstGeom prst="rect">
            <a:avLst/>
          </a:prstGeom>
          <a:noFill/>
        </p:spPr>
        <p:txBody>
          <a:bodyPr wrap="none" rtlCol="0">
            <a:spAutoFit/>
          </a:bodyPr>
          <a:lstStyle/>
          <a:p>
            <a:r>
              <a:rPr lang="en-US" u="sng" dirty="0" smtClean="0">
                <a:latin typeface="Comic Sans MS"/>
                <a:cs typeface="Comic Sans MS"/>
              </a:rPr>
              <a:t>Micro videos</a:t>
            </a:r>
            <a:endParaRPr lang="en-US" u="sng" dirty="0">
              <a:latin typeface="Comic Sans MS"/>
              <a:cs typeface="Comic Sans MS"/>
            </a:endParaRPr>
          </a:p>
        </p:txBody>
      </p:sp>
      <p:sp>
        <p:nvSpPr>
          <p:cNvPr id="23" name="Rectangle 22"/>
          <p:cNvSpPr/>
          <p:nvPr/>
        </p:nvSpPr>
        <p:spPr>
          <a:xfrm>
            <a:off x="3744626" y="881826"/>
            <a:ext cx="2963238"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24" name="Rectangle 23"/>
          <p:cNvSpPr/>
          <p:nvPr/>
        </p:nvSpPr>
        <p:spPr>
          <a:xfrm>
            <a:off x="5272815" y="881826"/>
            <a:ext cx="1435049"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latin typeface="Comic Sans MS"/>
              <a:cs typeface="Comic Sans MS"/>
            </a:endParaRPr>
          </a:p>
        </p:txBody>
      </p:sp>
      <p:sp>
        <p:nvSpPr>
          <p:cNvPr id="25" name="TextBox 24"/>
          <p:cNvSpPr txBox="1"/>
          <p:nvPr/>
        </p:nvSpPr>
        <p:spPr>
          <a:xfrm>
            <a:off x="4028150" y="907979"/>
            <a:ext cx="997839" cy="461665"/>
          </a:xfrm>
          <a:prstGeom prst="rect">
            <a:avLst/>
          </a:prstGeom>
          <a:noFill/>
        </p:spPr>
        <p:txBody>
          <a:bodyPr wrap="none" rtlCol="0">
            <a:spAutoFit/>
          </a:bodyPr>
          <a:lstStyle/>
          <a:p>
            <a:r>
              <a:rPr lang="en-US" sz="2400" dirty="0" err="1" smtClean="0">
                <a:latin typeface="Comic Sans MS"/>
                <a:cs typeface="Comic Sans MS"/>
              </a:rPr>
              <a:t>iMCQ</a:t>
            </a:r>
            <a:endParaRPr lang="en-US" sz="2400" dirty="0">
              <a:latin typeface="Comic Sans MS"/>
              <a:cs typeface="Comic Sans MS"/>
            </a:endParaRPr>
          </a:p>
        </p:txBody>
      </p:sp>
      <p:sp>
        <p:nvSpPr>
          <p:cNvPr id="26" name="TextBox 25"/>
          <p:cNvSpPr txBox="1"/>
          <p:nvPr/>
        </p:nvSpPr>
        <p:spPr>
          <a:xfrm>
            <a:off x="5331610" y="907979"/>
            <a:ext cx="1249060" cy="461665"/>
          </a:xfrm>
          <a:prstGeom prst="rect">
            <a:avLst/>
          </a:prstGeom>
          <a:noFill/>
        </p:spPr>
        <p:txBody>
          <a:bodyPr wrap="none" rtlCol="0">
            <a:spAutoFit/>
          </a:bodyPr>
          <a:lstStyle/>
          <a:p>
            <a:r>
              <a:rPr lang="en-US" sz="2400" dirty="0" err="1" smtClean="0">
                <a:latin typeface="Comic Sans MS"/>
                <a:cs typeface="Comic Sans MS"/>
              </a:rPr>
              <a:t>iReview</a:t>
            </a:r>
            <a:endParaRPr lang="en-US" sz="2400" dirty="0">
              <a:latin typeface="Comic Sans MS"/>
              <a:cs typeface="Comic Sans MS"/>
            </a:endParaRPr>
          </a:p>
        </p:txBody>
      </p:sp>
      <p:sp>
        <p:nvSpPr>
          <p:cNvPr id="27" name="TextBox 26"/>
          <p:cNvSpPr txBox="1"/>
          <p:nvPr/>
        </p:nvSpPr>
        <p:spPr>
          <a:xfrm>
            <a:off x="1749243" y="960693"/>
            <a:ext cx="2062321" cy="369332"/>
          </a:xfrm>
          <a:prstGeom prst="rect">
            <a:avLst/>
          </a:prstGeom>
          <a:noFill/>
        </p:spPr>
        <p:txBody>
          <a:bodyPr wrap="none" rtlCol="0">
            <a:spAutoFit/>
          </a:bodyPr>
          <a:lstStyle/>
          <a:p>
            <a:r>
              <a:rPr lang="en-US" dirty="0" smtClean="0">
                <a:latin typeface="Comic Sans MS"/>
                <a:cs typeface="Comic Sans MS"/>
              </a:rPr>
              <a:t>e-Syllabus, TUSK</a:t>
            </a:r>
            <a:endParaRPr lang="en-US" dirty="0">
              <a:latin typeface="Comic Sans MS"/>
              <a:cs typeface="Comic Sans MS"/>
            </a:endParaRPr>
          </a:p>
        </p:txBody>
      </p:sp>
      <p:sp>
        <p:nvSpPr>
          <p:cNvPr id="28" name="Rectangle 27"/>
          <p:cNvSpPr/>
          <p:nvPr/>
        </p:nvSpPr>
        <p:spPr>
          <a:xfrm>
            <a:off x="1808481" y="881826"/>
            <a:ext cx="1936146" cy="5173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29" name="TextBox 28"/>
          <p:cNvSpPr txBox="1"/>
          <p:nvPr/>
        </p:nvSpPr>
        <p:spPr>
          <a:xfrm>
            <a:off x="2936240" y="121920"/>
            <a:ext cx="3179852" cy="646331"/>
          </a:xfrm>
          <a:prstGeom prst="rect">
            <a:avLst/>
          </a:prstGeom>
          <a:noFill/>
        </p:spPr>
        <p:txBody>
          <a:bodyPr wrap="none" rtlCol="0">
            <a:spAutoFit/>
          </a:bodyPr>
          <a:lstStyle/>
          <a:p>
            <a:r>
              <a:rPr lang="en-US" sz="3600" dirty="0" smtClean="0">
                <a:latin typeface="Comic Sans MS"/>
                <a:cs typeface="Comic Sans MS"/>
              </a:rPr>
              <a:t>Before class…</a:t>
            </a:r>
            <a:endParaRPr lang="en-US" sz="3600" dirty="0">
              <a:latin typeface="Comic Sans MS"/>
              <a:cs typeface="Comic Sans MS"/>
            </a:endParaRPr>
          </a:p>
        </p:txBody>
      </p:sp>
      <p:sp>
        <p:nvSpPr>
          <p:cNvPr id="18" name="TextBox 17"/>
          <p:cNvSpPr txBox="1"/>
          <p:nvPr/>
        </p:nvSpPr>
        <p:spPr>
          <a:xfrm>
            <a:off x="3090088" y="2863775"/>
            <a:ext cx="3352863" cy="2585323"/>
          </a:xfrm>
          <a:prstGeom prst="rect">
            <a:avLst/>
          </a:prstGeom>
          <a:noFill/>
        </p:spPr>
        <p:txBody>
          <a:bodyPr wrap="none" rtlCol="0">
            <a:spAutoFit/>
          </a:bodyPr>
          <a:lstStyle/>
          <a:p>
            <a:r>
              <a:rPr lang="en-US" dirty="0" smtClean="0">
                <a:latin typeface="Comic Sans MS"/>
                <a:cs typeface="Comic Sans MS"/>
              </a:rPr>
              <a:t>-1,200 high</a:t>
            </a:r>
            <a:r>
              <a:rPr lang="en-US" dirty="0">
                <a:latin typeface="Comic Sans MS"/>
                <a:cs typeface="Comic Sans MS"/>
              </a:rPr>
              <a:t>-</a:t>
            </a:r>
            <a:r>
              <a:rPr lang="en-US" dirty="0" smtClean="0">
                <a:latin typeface="Comic Sans MS"/>
                <a:cs typeface="Comic Sans MS"/>
              </a:rPr>
              <a:t>resolution images</a:t>
            </a:r>
          </a:p>
          <a:p>
            <a:r>
              <a:rPr lang="en-US" dirty="0" smtClean="0">
                <a:latin typeface="Comic Sans MS"/>
                <a:cs typeface="Comic Sans MS"/>
              </a:rPr>
              <a:t>(U. of Iowa) with zoom and </a:t>
            </a:r>
          </a:p>
          <a:p>
            <a:r>
              <a:rPr lang="en-US" dirty="0" smtClean="0">
                <a:latin typeface="Comic Sans MS"/>
                <a:cs typeface="Comic Sans MS"/>
              </a:rPr>
              <a:t>scanning capability using </a:t>
            </a:r>
          </a:p>
          <a:p>
            <a:r>
              <a:rPr lang="en-US" dirty="0" smtClean="0">
                <a:latin typeface="Comic Sans MS"/>
                <a:cs typeface="Comic Sans MS"/>
              </a:rPr>
              <a:t>Google Maps software</a:t>
            </a:r>
          </a:p>
          <a:p>
            <a:r>
              <a:rPr lang="en-US" dirty="0" smtClean="0">
                <a:latin typeface="Comic Sans MS"/>
                <a:cs typeface="Comic Sans MS"/>
              </a:rPr>
              <a:t>(adapted from VM at NYU)</a:t>
            </a:r>
          </a:p>
          <a:p>
            <a:endParaRPr lang="en-US" dirty="0">
              <a:latin typeface="Comic Sans MS"/>
              <a:cs typeface="Comic Sans MS"/>
            </a:endParaRPr>
          </a:p>
          <a:p>
            <a:r>
              <a:rPr lang="en-US" dirty="0" smtClean="0">
                <a:latin typeface="Comic Sans MS"/>
                <a:cs typeface="Comic Sans MS"/>
              </a:rPr>
              <a:t>-annotated markers</a:t>
            </a:r>
          </a:p>
          <a:p>
            <a:endParaRPr lang="en-US" dirty="0">
              <a:latin typeface="Comic Sans MS"/>
              <a:cs typeface="Comic Sans MS"/>
            </a:endParaRPr>
          </a:p>
          <a:p>
            <a:r>
              <a:rPr lang="en-US" dirty="0" smtClean="0">
                <a:latin typeface="Comic Sans MS"/>
                <a:cs typeface="Comic Sans MS"/>
              </a:rPr>
              <a:t>-note-taking capability </a:t>
            </a:r>
            <a:endParaRPr lang="en-US" dirty="0">
              <a:latin typeface="Comic Sans MS"/>
              <a:cs typeface="Comic Sans MS"/>
            </a:endParaRPr>
          </a:p>
        </p:txBody>
      </p:sp>
      <p:sp>
        <p:nvSpPr>
          <p:cNvPr id="20" name="TextBox 19"/>
          <p:cNvSpPr txBox="1"/>
          <p:nvPr/>
        </p:nvSpPr>
        <p:spPr>
          <a:xfrm>
            <a:off x="6729136" y="2861340"/>
            <a:ext cx="2356243" cy="1477328"/>
          </a:xfrm>
          <a:prstGeom prst="rect">
            <a:avLst/>
          </a:prstGeom>
          <a:noFill/>
        </p:spPr>
        <p:txBody>
          <a:bodyPr wrap="square" rtlCol="0">
            <a:spAutoFit/>
          </a:bodyPr>
          <a:lstStyle/>
          <a:p>
            <a:r>
              <a:rPr lang="en-US" dirty="0" smtClean="0">
                <a:latin typeface="Comic Sans MS"/>
                <a:cs typeface="Comic Sans MS"/>
              </a:rPr>
              <a:t>-short (2-4 minute) videos on difficult concepts (made in</a:t>
            </a:r>
          </a:p>
          <a:p>
            <a:r>
              <a:rPr lang="en-US" dirty="0" smtClean="0">
                <a:latin typeface="Comic Sans MS"/>
                <a:cs typeface="Comic Sans MS"/>
              </a:rPr>
              <a:t>office using ECHO 360)</a:t>
            </a:r>
            <a:endParaRPr lang="en-US" dirty="0">
              <a:latin typeface="Comic Sans MS"/>
              <a:cs typeface="Comic Sans MS"/>
            </a:endParaRPr>
          </a:p>
        </p:txBody>
      </p:sp>
    </p:spTree>
    <p:extLst>
      <p:ext uri="{BB962C8B-B14F-4D97-AF65-F5344CB8AC3E}">
        <p14:creationId xmlns:p14="http://schemas.microsoft.com/office/powerpoint/2010/main" val="242234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p:cNvCxnSpPr/>
          <p:nvPr/>
        </p:nvCxnSpPr>
        <p:spPr>
          <a:xfrm>
            <a:off x="3360615" y="1480477"/>
            <a:ext cx="0" cy="561299"/>
          </a:xfrm>
          <a:prstGeom prst="straightConnector1">
            <a:avLst/>
          </a:prstGeom>
          <a:ln w="57150" cmpd="sng">
            <a:tailEnd type="arrow"/>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744626" y="881826"/>
            <a:ext cx="2963238"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24" name="Rectangle 23"/>
          <p:cNvSpPr/>
          <p:nvPr/>
        </p:nvSpPr>
        <p:spPr>
          <a:xfrm>
            <a:off x="5272815" y="881826"/>
            <a:ext cx="1435049" cy="517363"/>
          </a:xfrm>
          <a:prstGeom prst="rect">
            <a:avLst/>
          </a:prstGeom>
          <a:solidFill>
            <a:srgbClr val="3DD2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latin typeface="Comic Sans MS"/>
              <a:cs typeface="Comic Sans MS"/>
            </a:endParaRPr>
          </a:p>
        </p:txBody>
      </p:sp>
      <p:sp>
        <p:nvSpPr>
          <p:cNvPr id="25" name="TextBox 24"/>
          <p:cNvSpPr txBox="1"/>
          <p:nvPr/>
        </p:nvSpPr>
        <p:spPr>
          <a:xfrm>
            <a:off x="4028150" y="907979"/>
            <a:ext cx="997839" cy="461665"/>
          </a:xfrm>
          <a:prstGeom prst="rect">
            <a:avLst/>
          </a:prstGeom>
          <a:noFill/>
        </p:spPr>
        <p:txBody>
          <a:bodyPr wrap="none" rtlCol="0">
            <a:spAutoFit/>
          </a:bodyPr>
          <a:lstStyle/>
          <a:p>
            <a:r>
              <a:rPr lang="en-US" sz="2400" dirty="0" err="1" smtClean="0">
                <a:latin typeface="Comic Sans MS"/>
                <a:cs typeface="Comic Sans MS"/>
              </a:rPr>
              <a:t>iMCQ</a:t>
            </a:r>
            <a:endParaRPr lang="en-US" sz="2400" dirty="0">
              <a:latin typeface="Comic Sans MS"/>
              <a:cs typeface="Comic Sans MS"/>
            </a:endParaRPr>
          </a:p>
        </p:txBody>
      </p:sp>
      <p:sp>
        <p:nvSpPr>
          <p:cNvPr id="26" name="TextBox 25"/>
          <p:cNvSpPr txBox="1"/>
          <p:nvPr/>
        </p:nvSpPr>
        <p:spPr>
          <a:xfrm>
            <a:off x="5331610" y="907979"/>
            <a:ext cx="1249060" cy="461665"/>
          </a:xfrm>
          <a:prstGeom prst="rect">
            <a:avLst/>
          </a:prstGeom>
          <a:noFill/>
        </p:spPr>
        <p:txBody>
          <a:bodyPr wrap="none" rtlCol="0">
            <a:spAutoFit/>
          </a:bodyPr>
          <a:lstStyle/>
          <a:p>
            <a:r>
              <a:rPr lang="en-US" sz="2400" dirty="0" err="1" smtClean="0">
                <a:latin typeface="Comic Sans MS"/>
                <a:cs typeface="Comic Sans MS"/>
              </a:rPr>
              <a:t>iReview</a:t>
            </a:r>
            <a:endParaRPr lang="en-US" sz="2400" dirty="0">
              <a:latin typeface="Comic Sans MS"/>
              <a:cs typeface="Comic Sans MS"/>
            </a:endParaRPr>
          </a:p>
        </p:txBody>
      </p:sp>
      <p:sp>
        <p:nvSpPr>
          <p:cNvPr id="27" name="TextBox 26"/>
          <p:cNvSpPr txBox="1"/>
          <p:nvPr/>
        </p:nvSpPr>
        <p:spPr>
          <a:xfrm>
            <a:off x="1749243" y="960693"/>
            <a:ext cx="2062321" cy="369332"/>
          </a:xfrm>
          <a:prstGeom prst="rect">
            <a:avLst/>
          </a:prstGeom>
          <a:noFill/>
        </p:spPr>
        <p:txBody>
          <a:bodyPr wrap="none" rtlCol="0">
            <a:spAutoFit/>
          </a:bodyPr>
          <a:lstStyle/>
          <a:p>
            <a:r>
              <a:rPr lang="en-US" dirty="0" smtClean="0">
                <a:latin typeface="Comic Sans MS"/>
                <a:cs typeface="Comic Sans MS"/>
              </a:rPr>
              <a:t>e-Syllabus, TUSK</a:t>
            </a:r>
            <a:endParaRPr lang="en-US" dirty="0">
              <a:latin typeface="Comic Sans MS"/>
              <a:cs typeface="Comic Sans MS"/>
            </a:endParaRPr>
          </a:p>
        </p:txBody>
      </p:sp>
      <p:sp>
        <p:nvSpPr>
          <p:cNvPr id="28" name="Rectangle 27"/>
          <p:cNvSpPr/>
          <p:nvPr/>
        </p:nvSpPr>
        <p:spPr>
          <a:xfrm>
            <a:off x="1808481" y="881826"/>
            <a:ext cx="1936146" cy="5173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29" name="TextBox 28"/>
          <p:cNvSpPr txBox="1"/>
          <p:nvPr/>
        </p:nvSpPr>
        <p:spPr>
          <a:xfrm>
            <a:off x="2936240" y="121920"/>
            <a:ext cx="3179852" cy="646331"/>
          </a:xfrm>
          <a:prstGeom prst="rect">
            <a:avLst/>
          </a:prstGeom>
          <a:noFill/>
        </p:spPr>
        <p:txBody>
          <a:bodyPr wrap="none" rtlCol="0">
            <a:spAutoFit/>
          </a:bodyPr>
          <a:lstStyle/>
          <a:p>
            <a:r>
              <a:rPr lang="en-US" sz="3600" dirty="0" smtClean="0">
                <a:latin typeface="Comic Sans MS"/>
                <a:cs typeface="Comic Sans MS"/>
              </a:rPr>
              <a:t>Before class…</a:t>
            </a:r>
            <a:endParaRPr lang="en-US" sz="3600" dirty="0">
              <a:latin typeface="Comic Sans MS"/>
              <a:cs typeface="Comic Sans MS"/>
            </a:endParaRPr>
          </a:p>
        </p:txBody>
      </p:sp>
      <p:sp>
        <p:nvSpPr>
          <p:cNvPr id="18" name="TextBox 17"/>
          <p:cNvSpPr txBox="1"/>
          <p:nvPr/>
        </p:nvSpPr>
        <p:spPr>
          <a:xfrm>
            <a:off x="1808481" y="2199467"/>
            <a:ext cx="5027526" cy="1477328"/>
          </a:xfrm>
          <a:prstGeom prst="rect">
            <a:avLst/>
          </a:prstGeom>
          <a:noFill/>
        </p:spPr>
        <p:txBody>
          <a:bodyPr wrap="none" rtlCol="0">
            <a:spAutoFit/>
          </a:bodyPr>
          <a:lstStyle/>
          <a:p>
            <a:r>
              <a:rPr lang="en-US" dirty="0" smtClean="0">
                <a:latin typeface="Comic Sans MS"/>
                <a:cs typeface="Comic Sans MS"/>
              </a:rPr>
              <a:t>-large database of static images (with notes)</a:t>
            </a:r>
          </a:p>
          <a:p>
            <a:r>
              <a:rPr lang="en-US" dirty="0" smtClean="0">
                <a:latin typeface="Comic Sans MS"/>
                <a:cs typeface="Comic Sans MS"/>
              </a:rPr>
              <a:t>-histological staining and other methods</a:t>
            </a:r>
          </a:p>
          <a:p>
            <a:r>
              <a:rPr lang="en-US" dirty="0" smtClean="0">
                <a:latin typeface="Comic Sans MS"/>
                <a:cs typeface="Comic Sans MS"/>
              </a:rPr>
              <a:t>-hundreds of practice questions</a:t>
            </a:r>
          </a:p>
          <a:p>
            <a:r>
              <a:rPr lang="en-US" dirty="0" smtClean="0">
                <a:latin typeface="Comic Sans MS"/>
                <a:cs typeface="Comic Sans MS"/>
              </a:rPr>
              <a:t>-lecture hall (full class) </a:t>
            </a:r>
            <a:r>
              <a:rPr lang="en-US" i="1" dirty="0" smtClean="0">
                <a:latin typeface="Comic Sans MS"/>
                <a:cs typeface="Comic Sans MS"/>
              </a:rPr>
              <a:t>review</a:t>
            </a:r>
            <a:r>
              <a:rPr lang="en-US" dirty="0" smtClean="0">
                <a:latin typeface="Comic Sans MS"/>
                <a:cs typeface="Comic Sans MS"/>
              </a:rPr>
              <a:t> recordings</a:t>
            </a:r>
          </a:p>
          <a:p>
            <a:r>
              <a:rPr lang="en-US" dirty="0" smtClean="0">
                <a:latin typeface="Comic Sans MS"/>
                <a:cs typeface="Comic Sans MS"/>
              </a:rPr>
              <a:t>-links to other histology resources</a:t>
            </a:r>
            <a:endParaRPr lang="en-US" dirty="0">
              <a:latin typeface="Comic Sans MS"/>
              <a:cs typeface="Comic Sans MS"/>
            </a:endParaRPr>
          </a:p>
        </p:txBody>
      </p:sp>
    </p:spTree>
    <p:extLst>
      <p:ext uri="{BB962C8B-B14F-4D97-AF65-F5344CB8AC3E}">
        <p14:creationId xmlns:p14="http://schemas.microsoft.com/office/powerpoint/2010/main" val="485757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54171</TotalTime>
  <Words>2376</Words>
  <Application>Microsoft Macintosh PowerPoint</Application>
  <PresentationFormat>On-screen Show (4:3)</PresentationFormat>
  <Paragraphs>426</Paragraphs>
  <Slides>29</Slides>
  <Notes>24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Tufts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dc:creator>
  <cp:lastModifiedBy>Jeff</cp:lastModifiedBy>
  <cp:revision>156</cp:revision>
  <dcterms:created xsi:type="dcterms:W3CDTF">2014-09-18T17:29:58Z</dcterms:created>
  <dcterms:modified xsi:type="dcterms:W3CDTF">2014-12-12T18:20:13Z</dcterms:modified>
</cp:coreProperties>
</file>