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7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69"/>
  </p:normalViewPr>
  <p:slideViewPr>
    <p:cSldViewPr snapToGrid="0">
      <p:cViewPr varScale="1">
        <p:scale>
          <a:sx n="109" d="100"/>
          <a:sy n="109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7C637-7C16-D543-94BE-BA910ECB682E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BF4BB-32A9-5049-BD8D-01DED227B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16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Why inclusive teaching benefits everyone: Prepares students to work in environments with diversity</a:t>
            </a:r>
          </a:p>
          <a:p>
            <a:pPr lvl="1"/>
            <a:r>
              <a:rPr lang="en-US" dirty="0"/>
              <a:t>Develops empathy</a:t>
            </a:r>
          </a:p>
          <a:p>
            <a:pPr lvl="1"/>
            <a:r>
              <a:rPr lang="en-US" dirty="0"/>
              <a:t>Helps students notice and fight inequity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BF4BB-32A9-5049-BD8D-01DED227BF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6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Metacognition helps students identify areas in which their academic background prepared them differently and thus where they need to seek help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BF4BB-32A9-5049-BD8D-01DED227BF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63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7197-4271-2D2D-8465-574F1DE14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9E94F-E2B7-2568-80BB-D7CA17025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6843C-B851-5A48-7683-7CA1D67D3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518C-FB0C-2F96-1AB0-51C6C1171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3C379-DA8B-049E-7F8E-6009E73B9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7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FFF57-E8C0-BF86-60BE-3A0FA905F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75272-67D1-32C2-FDBE-0E790A2A6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21CDC-AC5E-3C0C-5180-CF76DF8EF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4C851-5417-B75D-F3F2-588D1641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26A2D-60DF-D121-C1C4-A2E8AA58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0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C45C8D-E0FF-DABF-5843-74A72A21A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D33C8-A0F1-0334-7E5D-384026D81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5F313-ADD0-BA5A-BDF5-1E6D16B4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3FC49-CD83-408E-37B8-49AFD8A2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2C30D-0D2F-A90C-6363-3CDF80BD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577ED-D78F-EBB5-EF7E-C3CD6F53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E8519-6FC4-B98A-8587-5F60E7B81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F3AB8-2EF7-BDD5-9DE4-7DEA0B017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D5FC1-09F5-250A-B2E4-B245286D5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FB139-F8B7-1F48-09CD-B7017B95A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4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CE2D2-BB69-414E-6327-318BFF31B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AC941-C2FE-79FE-F452-A6D738D19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AF7BE-C5CD-613A-25EF-D0C371399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2C118-5EEF-0ACB-1AF9-5D452C83D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F3481-DFA2-9A53-68EC-1ABBEFA04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7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110AA-463E-ED44-CF10-19DDA40B3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66A09-9198-1D16-E4F2-00D6F0BB7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F731F8-9FB1-B5FE-3E5E-72D1F97B4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5ABEB-9AD4-60C5-A561-1B909ABBA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C02B8-7A78-A6FE-7919-768378191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544A7-A17C-045F-9192-41C0F671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4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B721-7168-59D4-6291-6A358097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3C8C5-CD02-F643-B7A6-0BC9B54ED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0CDAE-F66A-32D4-69D7-452129D71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9BEE1-DBBF-0F18-F5D8-F661E22E3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AA950-3039-0B1E-963D-F239CC633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FCEBF3-0D10-2EA4-4FA3-84DC7C515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C353EF-FF86-C447-20E1-41E70E957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871F8-D3CE-2B4F-F790-014036319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7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12836-5B7B-E318-78FF-33B519817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4398A-88B3-A669-2FF6-C914B20B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64EA64-975D-D95F-62E7-9017EFC9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1B20FF-37BA-1A10-A3C9-48327466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7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D88BB3-F800-E7A1-F9DA-7E89DC286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DE568-3C4A-BA80-913F-9B15BBEE0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6CB31-4880-5A01-BAE5-78FC9BF2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2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779C4-E7E8-C7DE-FE50-30381285D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7963E-4FAE-37BC-95AC-B39FC748A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449BFF-7EE9-3ACD-C4EC-351F9DCF7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0AF54-46AF-F00E-A0B7-F27F405DD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65D5B-CF63-2244-02E9-521A63D84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1B733-6777-72CE-9231-F8DEA083D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2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BB52-0EA8-6A8E-4292-416A6C045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765-4769-2935-A69C-56428AA9E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39627D-E10B-3A4C-AC94-201530A15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ECEBC-EEB0-564B-01A5-86CE9CD60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117CF-B524-744F-9C23-539B1998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9905F-4D35-8E5E-19F5-456D9753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8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7802D3-B187-9159-F83A-3BF677626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056EA9-0800-7AAD-2F3E-0742E89A8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87BED-6A86-2228-4EE9-ACBBCB8CB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174655-A438-964C-9D9E-A46AAB0ED44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F8444-4EED-332C-39F2-685BE7C3C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183F2-1374-2A37-802B-DF554A6AE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82AD70-741F-1745-A253-9E8C8E87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dropbox.com/scl/fi/s02g90fvhqsovb2sr1bk4/STEMInclusiveTeachingManual2024.pdf?rlkey=napoc8sgz9wl4kfoelbpjhodb&amp;dl=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ingscientist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6F62B-3AEC-8511-792C-2517E7AB50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Retrofitting STEM Courses for Increased Inclusion 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C2A1A5-806E-0240-E1CA-6AD25B73C6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Erica Kemmerling</a:t>
            </a:r>
          </a:p>
          <a:p>
            <a:r>
              <a:rPr lang="en-US" dirty="0"/>
              <a:t>Tufts Teaching Conference</a:t>
            </a:r>
          </a:p>
          <a:p>
            <a:r>
              <a:rPr lang="en-US" dirty="0"/>
              <a:t>May 20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1908325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83043-DF78-8BE0-7DF1-FA9B95A33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77482"/>
            <a:ext cx="113538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Sample Recommendations:</a:t>
            </a:r>
            <a:br>
              <a:rPr lang="en-US" dirty="0"/>
            </a:br>
            <a:r>
              <a:rPr lang="en-US" dirty="0"/>
              <a:t>Supporting Students of Marginalized Race and Gender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B1D2B8-C9BD-2D96-ACC0-72222D53D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222212"/>
              </p:ext>
            </p:extLst>
          </p:nvPr>
        </p:nvGraphicFramePr>
        <p:xfrm>
          <a:off x="197707" y="1794702"/>
          <a:ext cx="11736386" cy="346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60252">
                  <a:extLst>
                    <a:ext uri="{9D8B030D-6E8A-4147-A177-3AD203B41FA5}">
                      <a16:colId xmlns:a16="http://schemas.microsoft.com/office/drawing/2014/main" val="546455536"/>
                    </a:ext>
                  </a:extLst>
                </a:gridCol>
                <a:gridCol w="2744658">
                  <a:extLst>
                    <a:ext uri="{9D8B030D-6E8A-4147-A177-3AD203B41FA5}">
                      <a16:colId xmlns:a16="http://schemas.microsoft.com/office/drawing/2014/main" val="3200847375"/>
                    </a:ext>
                  </a:extLst>
                </a:gridCol>
                <a:gridCol w="2931476">
                  <a:extLst>
                    <a:ext uri="{9D8B030D-6E8A-4147-A177-3AD203B41FA5}">
                      <a16:colId xmlns:a16="http://schemas.microsoft.com/office/drawing/2014/main" val="3138156215"/>
                    </a:ext>
                  </a:extLst>
                </a:gridCol>
              </a:tblGrid>
              <a:tr h="1086800">
                <a:tc>
                  <a:txBody>
                    <a:bodyPr/>
                    <a:lstStyle/>
                    <a:p>
                      <a:r>
                        <a:rPr lang="en-US" sz="24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Required Prep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Required Class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055759"/>
                  </a:ext>
                </a:extLst>
              </a:tr>
              <a:tr h="10914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teams with at least two members of a particular historically marginalized group (for example, at least two black students in the same group). [10, 11–13] 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varies, but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12103"/>
                  </a:ext>
                </a:extLst>
              </a:tr>
              <a:tr h="10914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a list of campus resources (including community centers for historically marginalized groups, mental health services, etc.) to the syllabus. [9] 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30-60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69481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781BB8B-1B0F-80E9-2850-CE24F03BA28F}"/>
              </a:ext>
            </a:extLst>
          </p:cNvPr>
          <p:cNvSpPr txBox="1"/>
          <p:nvPr/>
        </p:nvSpPr>
        <p:spPr>
          <a:xfrm>
            <a:off x="197707" y="5350599"/>
            <a:ext cx="738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Relevant Learning Sciences Principle: Stereotype threat reduction [3]</a:t>
            </a:r>
          </a:p>
        </p:txBody>
      </p:sp>
    </p:spTree>
    <p:extLst>
      <p:ext uri="{BB962C8B-B14F-4D97-AF65-F5344CB8AC3E}">
        <p14:creationId xmlns:p14="http://schemas.microsoft.com/office/powerpoint/2010/main" val="425665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FF5C-E362-3759-7715-D850E5E4D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47" y="14721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5187-84A7-2A37-0DE9-B9904847F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3075"/>
            <a:ext cx="12192000" cy="99531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500" dirty="0"/>
              <a:t>Link and QR Code for STEM Inclusive Teaching Manual:</a:t>
            </a:r>
          </a:p>
          <a:p>
            <a:pPr marL="0" indent="0" algn="ctr">
              <a:buNone/>
            </a:pPr>
            <a:r>
              <a:rPr lang="en-US" sz="1600" dirty="0">
                <a:hlinkClick r:id="rId2"/>
              </a:rPr>
              <a:t>https://</a:t>
            </a:r>
            <a:r>
              <a:rPr lang="en-US" sz="1600" dirty="0" err="1">
                <a:hlinkClick r:id="rId2"/>
              </a:rPr>
              <a:t>www.dropbox.com</a:t>
            </a:r>
            <a:r>
              <a:rPr lang="en-US" sz="1600" dirty="0">
                <a:hlinkClick r:id="rId2"/>
              </a:rPr>
              <a:t>/</a:t>
            </a:r>
            <a:r>
              <a:rPr lang="en-US" sz="1600" dirty="0" err="1">
                <a:hlinkClick r:id="rId2"/>
              </a:rPr>
              <a:t>scl</a:t>
            </a:r>
            <a:r>
              <a:rPr lang="en-US" sz="1600" dirty="0">
                <a:hlinkClick r:id="rId2"/>
              </a:rPr>
              <a:t>/fi/s02g90fvhqsovb2sr1bk4/STEMInclusiveTeachingManual2024.pdf?rlkey=napoc8sgz9wl4kfoelbpjhodb&amp;dl=0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88EDB5-EA11-88E3-3636-90BAF2B86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466" y="2358394"/>
            <a:ext cx="4030362" cy="40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725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B11B-7501-9F55-99C9-8ADC716FB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631" y="-226692"/>
            <a:ext cx="10515600" cy="1325563"/>
          </a:xfrm>
        </p:spPr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C18CB-0056-5541-4C62-000045E2A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40411"/>
            <a:ext cx="11887200" cy="5706574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1200" dirty="0">
                <a:latin typeface="Aptos" panose="020B0004020202020204" pitchFamily="34" charset="0"/>
              </a:rPr>
              <a:t>P. K. Agarwal and P. M. Bain, </a:t>
            </a:r>
            <a:r>
              <a:rPr lang="en-US" sz="1200" i="1" dirty="0">
                <a:latin typeface="Aptos" panose="020B0004020202020204" pitchFamily="34" charset="0"/>
              </a:rPr>
              <a:t>Powerful Teaching: Unleash the Science of Learning. </a:t>
            </a:r>
            <a:r>
              <a:rPr lang="en-US" sz="1200" dirty="0">
                <a:latin typeface="Aptos" panose="020B0004020202020204" pitchFamily="34" charset="0"/>
              </a:rPr>
              <a:t>San Francisco, CA: </a:t>
            </a:r>
            <a:r>
              <a:rPr lang="en-US" sz="1200" dirty="0" err="1">
                <a:latin typeface="Aptos" panose="020B0004020202020204" pitchFamily="34" charset="0"/>
              </a:rPr>
              <a:t>Jossy</a:t>
            </a:r>
            <a:r>
              <a:rPr lang="en-US" sz="1200" dirty="0">
                <a:latin typeface="Aptos" panose="020B0004020202020204" pitchFamily="34" charset="0"/>
              </a:rPr>
              <a:t>-Bass, 2019.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latin typeface="Aptos" panose="020B0004020202020204" pitchFamily="34" charset="0"/>
              </a:rPr>
              <a:t>M. </a:t>
            </a:r>
            <a:r>
              <a:rPr lang="en-US" sz="1200" dirty="0" err="1">
                <a:latin typeface="Aptos" panose="020B0004020202020204" pitchFamily="34" charset="0"/>
              </a:rPr>
              <a:t>Sumeracki</a:t>
            </a:r>
            <a:r>
              <a:rPr lang="en-US" sz="1200" dirty="0">
                <a:latin typeface="Aptos" panose="020B0004020202020204" pitchFamily="34" charset="0"/>
              </a:rPr>
              <a:t>, C. </a:t>
            </a:r>
            <a:r>
              <a:rPr lang="en-US" sz="1200" dirty="0" err="1">
                <a:latin typeface="Aptos" panose="020B0004020202020204" pitchFamily="34" charset="0"/>
              </a:rPr>
              <a:t>Nebel</a:t>
            </a:r>
            <a:r>
              <a:rPr lang="en-US" sz="1200" dirty="0">
                <a:latin typeface="Aptos" panose="020B0004020202020204" pitchFamily="34" charset="0"/>
              </a:rPr>
              <a:t>, C. </a:t>
            </a:r>
            <a:r>
              <a:rPr lang="en-US" sz="1200" dirty="0" err="1">
                <a:latin typeface="Aptos" panose="020B0004020202020204" pitchFamily="34" charset="0"/>
              </a:rPr>
              <a:t>Kuepper</a:t>
            </a:r>
            <a:r>
              <a:rPr lang="en-US" sz="1200" dirty="0">
                <a:latin typeface="Aptos" panose="020B0004020202020204" pitchFamily="34" charset="0"/>
              </a:rPr>
              <a:t>-Tetzel, and A. N. </a:t>
            </a:r>
            <a:r>
              <a:rPr lang="en-US" sz="1200" dirty="0" err="1">
                <a:latin typeface="Aptos" panose="020B0004020202020204" pitchFamily="34" charset="0"/>
              </a:rPr>
              <a:t>Kaminske</a:t>
            </a:r>
            <a:r>
              <a:rPr lang="en-US" sz="1200" dirty="0">
                <a:latin typeface="Aptos" panose="020B0004020202020204" pitchFamily="34" charset="0"/>
              </a:rPr>
              <a:t>, “</a:t>
            </a:r>
            <a:r>
              <a:rPr lang="en-US" sz="1200" i="0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Weekly Digest #67: Dual Coding in the Classroom</a:t>
            </a:r>
            <a:r>
              <a:rPr lang="en-US" sz="1200" dirty="0">
                <a:latin typeface="Aptos" panose="020B0004020202020204" pitchFamily="34" charset="0"/>
              </a:rPr>
              <a:t>,” </a:t>
            </a:r>
            <a:r>
              <a:rPr lang="en-US" sz="1200" dirty="0">
                <a:latin typeface="Aptos" panose="020B0004020202020204" pitchFamily="34" charset="0"/>
                <a:hlinkClick r:id="rId2"/>
              </a:rPr>
              <a:t>https://www.learningscientists.org/</a:t>
            </a:r>
            <a:r>
              <a:rPr lang="en-US" sz="1200" dirty="0">
                <a:latin typeface="Aptos" panose="020B0004020202020204" pitchFamily="34" charset="0"/>
              </a:rPr>
              <a:t> [Online]. Available: https://</a:t>
            </a:r>
            <a:r>
              <a:rPr lang="en-US" sz="1200" dirty="0" err="1">
                <a:latin typeface="Aptos" panose="020B0004020202020204" pitchFamily="34" charset="0"/>
              </a:rPr>
              <a:t>www.learningscientists.org</a:t>
            </a:r>
            <a:r>
              <a:rPr lang="en-US" sz="1200" dirty="0">
                <a:latin typeface="Aptos" panose="020B0004020202020204" pitchFamily="34" charset="0"/>
              </a:rPr>
              <a:t>/blog/2017/7/9/weekly-digest-67. [Accessed May 19, 2025].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J. Johns, M.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Inzlicht</a:t>
            </a:r>
            <a:r>
              <a:rPr lang="en-US" sz="1200" dirty="0">
                <a:effectLst/>
                <a:latin typeface="Aptos" panose="020B0004020202020204" pitchFamily="34" charset="0"/>
              </a:rPr>
              <a:t>, and T.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Schmader</a:t>
            </a:r>
            <a:r>
              <a:rPr lang="en-US" sz="1200" dirty="0">
                <a:effectLst/>
                <a:latin typeface="Aptos" panose="020B0004020202020204" pitchFamily="34" charset="0"/>
              </a:rPr>
              <a:t>, “Stereotype threat and executive resource depletion: Examining the influence of emotion regulation,” </a:t>
            </a:r>
            <a:r>
              <a:rPr lang="en-US" sz="1200" i="1" dirty="0">
                <a:effectLst/>
                <a:latin typeface="Aptos" panose="020B0004020202020204" pitchFamily="34" charset="0"/>
              </a:rPr>
              <a:t>Journal of Experimental Psychology: General</a:t>
            </a:r>
            <a:r>
              <a:rPr lang="en-US" sz="1200" dirty="0">
                <a:effectLst/>
                <a:latin typeface="Aptos" panose="020B0004020202020204" pitchFamily="34" charset="0"/>
              </a:rPr>
              <a:t>, vol. 137, pp. 691–705, 2008.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J. L. Hsu and G. R. Goldsmith, “Instructor strategies to alleviate stress and anxiety among college and university stem students,” </a:t>
            </a:r>
            <a:r>
              <a:rPr lang="en-US" sz="1200" i="1" dirty="0">
                <a:effectLst/>
                <a:latin typeface="Aptos" panose="020B0004020202020204" pitchFamily="34" charset="0"/>
              </a:rPr>
              <a:t>CBE–Life Sciences</a:t>
            </a:r>
            <a:r>
              <a:rPr lang="en-US" sz="1200" dirty="0">
                <a:effectLst/>
                <a:latin typeface="Aptos" panose="020B0004020202020204" pitchFamily="34" charset="0"/>
              </a:rPr>
              <a:t>, vol. 20, pp. 1–13, 2021.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 P. Black, C. Harrison, C. Lee, B. Marshall, and D. William, “Working inside the black box: Assessment for learning in the classroom,” </a:t>
            </a:r>
            <a:r>
              <a:rPr lang="en-US" sz="1200" i="1" dirty="0">
                <a:effectLst/>
                <a:latin typeface="Aptos" panose="020B0004020202020204" pitchFamily="34" charset="0"/>
              </a:rPr>
              <a:t>Phi Delta </a:t>
            </a:r>
            <a:r>
              <a:rPr lang="en-US" sz="1200" i="1" dirty="0" err="1">
                <a:effectLst/>
                <a:latin typeface="Aptos" panose="020B0004020202020204" pitchFamily="34" charset="0"/>
              </a:rPr>
              <a:t>Kappan</a:t>
            </a:r>
            <a:r>
              <a:rPr lang="en-US" sz="1200" dirty="0">
                <a:effectLst/>
                <a:latin typeface="Aptos" panose="020B0004020202020204" pitchFamily="34" charset="0"/>
              </a:rPr>
              <a:t>, vol. 86, no. 1, pp. 8–21, 2004. </a:t>
            </a:r>
            <a:endParaRPr lang="en-US" sz="1200" dirty="0">
              <a:latin typeface="Aptos" panose="020B00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G. D.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Kuh</a:t>
            </a:r>
            <a:r>
              <a:rPr lang="en-US" sz="1200" dirty="0">
                <a:effectLst/>
                <a:latin typeface="Aptos" panose="020B0004020202020204" pitchFamily="34" charset="0"/>
              </a:rPr>
              <a:t>, S. O.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Ikenberry</a:t>
            </a:r>
            <a:r>
              <a:rPr lang="en-US" sz="1200" dirty="0">
                <a:effectLst/>
                <a:latin typeface="Aptos" panose="020B0004020202020204" pitchFamily="34" charset="0"/>
              </a:rPr>
              <a:t>, N. A.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Jankowsky</a:t>
            </a:r>
            <a:r>
              <a:rPr lang="en-US" sz="1200" dirty="0">
                <a:effectLst/>
                <a:latin typeface="Aptos" panose="020B0004020202020204" pitchFamily="34" charset="0"/>
              </a:rPr>
              <a:t>, T. R. Cain, P. T. Ewell, P. Hutchings, and J. Kinzie, </a:t>
            </a:r>
            <a:r>
              <a:rPr lang="en-US" sz="1200" i="1" dirty="0">
                <a:effectLst/>
                <a:latin typeface="Aptos" panose="020B0004020202020204" pitchFamily="34" charset="0"/>
              </a:rPr>
              <a:t>Using evidence of student learning to improve higher education</a:t>
            </a:r>
            <a:r>
              <a:rPr lang="en-US" sz="1200" dirty="0">
                <a:effectLst/>
                <a:latin typeface="Aptos" panose="020B0004020202020204" pitchFamily="34" charset="0"/>
              </a:rPr>
              <a:t>. Jossey-Bass, 2015.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T.Zakrajsek,“Students who don’t participate in class discussions: They are not all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introverts.”Online</a:t>
            </a:r>
            <a:r>
              <a:rPr lang="en-US" sz="1200" dirty="0">
                <a:effectLst/>
                <a:latin typeface="Aptos" panose="020B0004020202020204" pitchFamily="34" charset="0"/>
              </a:rPr>
              <a:t>, 2017. https://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www.scholarlyteacher.com</a:t>
            </a:r>
            <a:r>
              <a:rPr lang="en-US" sz="1200" dirty="0">
                <a:effectLst/>
                <a:latin typeface="Aptos" panose="020B0004020202020204" pitchFamily="34" charset="0"/>
              </a:rPr>
              <a:t>/post/students-who-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dont</a:t>
            </a:r>
            <a:r>
              <a:rPr lang="en-US" sz="1200" dirty="0">
                <a:effectLst/>
                <a:latin typeface="Aptos" panose="020B0004020202020204" pitchFamily="34" charset="0"/>
              </a:rPr>
              <a:t>-participate-in-class-discussions.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R. D.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Robnett</a:t>
            </a:r>
            <a:r>
              <a:rPr lang="en-US" sz="1200" dirty="0">
                <a:effectLst/>
                <a:latin typeface="Aptos" panose="020B0004020202020204" pitchFamily="34" charset="0"/>
              </a:rPr>
              <a:t>, C. J.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Ballen</a:t>
            </a:r>
            <a:r>
              <a:rPr lang="en-US" sz="1200" dirty="0">
                <a:effectLst/>
                <a:latin typeface="Aptos" panose="020B0004020202020204" pitchFamily="34" charset="0"/>
              </a:rPr>
              <a:t>, S.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Fagbodun</a:t>
            </a:r>
            <a:r>
              <a:rPr lang="en-US" sz="1200" dirty="0">
                <a:effectLst/>
                <a:latin typeface="Aptos" panose="020B0004020202020204" pitchFamily="34" charset="0"/>
              </a:rPr>
              <a:t>, K. Lane, S. J. McCoy, L. Robinson, E. I. Weems, and S.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Cotner</a:t>
            </a:r>
            <a:r>
              <a:rPr lang="en-US" sz="1200" dirty="0">
                <a:effectLst/>
                <a:latin typeface="Aptos" panose="020B0004020202020204" pitchFamily="34" charset="0"/>
              </a:rPr>
              <a:t>, “Are synchronous chats a silver lining of emergency remote instruction? text-based chatting is disproportionately favored by women in a non-major introductory biology course,” </a:t>
            </a:r>
            <a:r>
              <a:rPr lang="en-US" sz="1200" i="1" dirty="0">
                <a:effectLst/>
                <a:latin typeface="Aptos" panose="020B0004020202020204" pitchFamily="34" charset="0"/>
              </a:rPr>
              <a:t>PLOS ONE</a:t>
            </a:r>
            <a:r>
              <a:rPr lang="en-US" sz="1200" dirty="0">
                <a:effectLst/>
                <a:latin typeface="Aptos" panose="020B0004020202020204" pitchFamily="34" charset="0"/>
              </a:rPr>
              <a:t>, vol. 17, no. 10, pp. 1–15, 2022. </a:t>
            </a:r>
            <a:endParaRPr lang="en-US" sz="1200" dirty="0">
              <a:latin typeface="Aptos" panose="020B00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U. of Michigan Center for Research on Learning and T. (CRLT), “Inclusive teaching strategy inventory.” Online, 2020. https://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sites.lsa.umich.edu</a:t>
            </a:r>
            <a:r>
              <a:rPr lang="en-US" sz="1200" dirty="0">
                <a:effectLst/>
                <a:latin typeface="Aptos" panose="020B0004020202020204" pitchFamily="34" charset="0"/>
              </a:rPr>
              <a:t>/inclusive-teaching/inventory-of-inclusive-teaching- strategies/.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A. T. Miller, “The multicultural lab: Diversity issues in stem classes,” in </a:t>
            </a:r>
            <a:r>
              <a:rPr lang="en-US" sz="1200" i="1" dirty="0">
                <a:effectLst/>
                <a:latin typeface="Aptos" panose="020B0004020202020204" pitchFamily="34" charset="0"/>
              </a:rPr>
              <a:t>Teaching Inclusively: Resources for Course, Department, and Institutional Change in Higher Education </a:t>
            </a:r>
            <a:r>
              <a:rPr lang="en-US" sz="1200" dirty="0">
                <a:effectLst/>
                <a:latin typeface="Aptos" panose="020B0004020202020204" pitchFamily="34" charset="0"/>
              </a:rPr>
              <a:t>(M.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Ouellett</a:t>
            </a:r>
            <a:r>
              <a:rPr lang="en-US" sz="1200" dirty="0">
                <a:effectLst/>
                <a:latin typeface="Aptos" panose="020B0004020202020204" pitchFamily="34" charset="0"/>
              </a:rPr>
              <a:t>, ed.), New Forums Press, 2005.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C. J. Finelli, I.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Bergom</a:t>
            </a:r>
            <a:r>
              <a:rPr lang="en-US" sz="1200" dirty="0">
                <a:effectLst/>
                <a:latin typeface="Aptos" panose="020B0004020202020204" pitchFamily="34" charset="0"/>
              </a:rPr>
              <a:t>, and V. Mesa, “Student teams in the engineering classroom and beyond: Setting students up for success.” Online, 2011. Occasional Paper #29 from University of Michigan Center for Research on Learning and Teaching.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S. Ingram and A. Parker, “Gender and modes of collaboration in an engineering classroom: A profile of two women on student teams,” </a:t>
            </a:r>
            <a:r>
              <a:rPr lang="en-US" sz="1200" i="1" dirty="0">
                <a:effectLst/>
                <a:latin typeface="Aptos" panose="020B0004020202020204" pitchFamily="34" charset="0"/>
              </a:rPr>
              <a:t>Journal of Business and Technical Communication</a:t>
            </a:r>
            <a:r>
              <a:rPr lang="en-US" sz="1200" dirty="0">
                <a:effectLst/>
                <a:latin typeface="Aptos" panose="020B0004020202020204" pitchFamily="34" charset="0"/>
              </a:rPr>
              <a:t>, vol. 16, no. 1, pp. 33–68, 2002. </a:t>
            </a:r>
            <a:endParaRPr lang="en-US" sz="1200" dirty="0">
              <a:latin typeface="Aptos" panose="020B00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200" dirty="0">
                <a:effectLst/>
                <a:latin typeface="Aptos" panose="020B0004020202020204" pitchFamily="34" charset="0"/>
              </a:rPr>
              <a:t>L. K.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Michaelsen</a:t>
            </a:r>
            <a:r>
              <a:rPr lang="en-US" sz="1200" dirty="0">
                <a:effectLst/>
                <a:latin typeface="Aptos" panose="020B0004020202020204" pitchFamily="34" charset="0"/>
              </a:rPr>
              <a:t> and M. Sweet, “The essential elements of team-based learning,” in </a:t>
            </a:r>
            <a:r>
              <a:rPr lang="en-US" sz="1200" i="1" dirty="0">
                <a:effectLst/>
                <a:latin typeface="Aptos" panose="020B0004020202020204" pitchFamily="34" charset="0"/>
              </a:rPr>
              <a:t>Team-based learning: Small group learning’s next big step: New directions for teaching and learning </a:t>
            </a:r>
            <a:r>
              <a:rPr lang="en-US" sz="1200" dirty="0">
                <a:effectLst/>
                <a:latin typeface="Aptos" panose="020B0004020202020204" pitchFamily="34" charset="0"/>
              </a:rPr>
              <a:t>(L. K. </a:t>
            </a:r>
            <a:r>
              <a:rPr lang="en-US" sz="1200" dirty="0" err="1">
                <a:effectLst/>
                <a:latin typeface="Aptos" panose="020B0004020202020204" pitchFamily="34" charset="0"/>
              </a:rPr>
              <a:t>Michaelsen</a:t>
            </a:r>
            <a:r>
              <a:rPr lang="en-US" sz="1200" dirty="0">
                <a:effectLst/>
                <a:latin typeface="Aptos" panose="020B0004020202020204" pitchFamily="34" charset="0"/>
              </a:rPr>
              <a:t>, M. Sweet, and D. X. Parmelee, eds.), Jossey-Bass, 2008. </a:t>
            </a:r>
          </a:p>
          <a:p>
            <a:pPr marL="0" indent="0">
              <a:buNone/>
            </a:pPr>
            <a:endParaRPr lang="en-US" sz="12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70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013D9-25A8-5831-D048-5F263BF32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Inclusion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09D5D-488B-D309-ADC6-EB42D6E77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STEM education techniques are aimed at straight, white, neurotypical, able-bodied men</a:t>
            </a:r>
          </a:p>
          <a:p>
            <a:r>
              <a:rPr lang="en-US" dirty="0"/>
              <a:t>We must update our methods so students of all identities are welcomed and taught well</a:t>
            </a:r>
          </a:p>
          <a:p>
            <a:r>
              <a:rPr lang="en-US" dirty="0"/>
              <a:t>Inclusive teaching benefits EVERYONE (not just marginalized students)</a:t>
            </a:r>
          </a:p>
        </p:txBody>
      </p:sp>
    </p:spTree>
    <p:extLst>
      <p:ext uri="{BB962C8B-B14F-4D97-AF65-F5344CB8AC3E}">
        <p14:creationId xmlns:p14="http://schemas.microsoft.com/office/powerpoint/2010/main" val="230134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CBBF-7500-95FA-0B5F-861BBAEA8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86070" cy="1325563"/>
          </a:xfrm>
        </p:spPr>
        <p:txBody>
          <a:bodyPr/>
          <a:lstStyle/>
          <a:p>
            <a:r>
              <a:rPr lang="en-US" dirty="0"/>
              <a:t>Why STEM Educators Don’t Use Research on Inclusive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037A9-903F-3CA9-509C-BC5A22E12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62" y="1825625"/>
            <a:ext cx="10913076" cy="4351338"/>
          </a:xfrm>
        </p:spPr>
        <p:txBody>
          <a:bodyPr/>
          <a:lstStyle/>
          <a:p>
            <a:r>
              <a:rPr lang="en-US" dirty="0"/>
              <a:t>Education papers are difficult to read/understand</a:t>
            </a:r>
          </a:p>
          <a:p>
            <a:r>
              <a:rPr lang="en-US" dirty="0"/>
              <a:t>Many publications focus on problems, not solutions</a:t>
            </a:r>
          </a:p>
          <a:p>
            <a:r>
              <a:rPr lang="en-US" dirty="0"/>
              <a:t>Many suggested strategies require time-consuming course overhauls</a:t>
            </a:r>
          </a:p>
          <a:p>
            <a:r>
              <a:rPr lang="en-US" dirty="0"/>
              <a:t>No incentives from higher ed employers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88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C6C94-36FB-74B3-A738-71DE11B8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STEM Inclusive Teaching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2B790-4ADB-D3EA-8C5D-C03A013B2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Goal: make higher ed STEM classes more inclusive via low-hanging fruit methods</a:t>
            </a:r>
          </a:p>
          <a:p>
            <a:r>
              <a:rPr lang="en-US" dirty="0"/>
              <a:t>List of practical, actionable inclusive STEM teaching strategies backed up by research</a:t>
            </a:r>
          </a:p>
          <a:p>
            <a:r>
              <a:rPr lang="en-US" dirty="0"/>
              <a:t>Focus on low-time-commitment course retrofits</a:t>
            </a:r>
          </a:p>
          <a:p>
            <a:r>
              <a:rPr lang="en-US" dirty="0"/>
              <a:t>Geared towards busy instructors with no education research background</a:t>
            </a:r>
          </a:p>
          <a:p>
            <a:r>
              <a:rPr lang="en-US" dirty="0"/>
              <a:t>NOT a guide to becoming anti-racist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2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032CE-DF33-E53A-AC54-1AAEA64BD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74859" cy="1325563"/>
          </a:xfrm>
        </p:spPr>
        <p:txBody>
          <a:bodyPr/>
          <a:lstStyle/>
          <a:p>
            <a:r>
              <a:rPr lang="en-US" dirty="0"/>
              <a:t>Organization of STEM Inclusive Teaching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D3D09-B577-798D-6F95-2F994870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Recommendations grouped by course component</a:t>
            </a:r>
          </a:p>
          <a:p>
            <a:pPr lvl="1"/>
            <a:r>
              <a:rPr lang="en-US" dirty="0"/>
              <a:t>Lectures</a:t>
            </a:r>
          </a:p>
          <a:p>
            <a:pPr lvl="1"/>
            <a:r>
              <a:rPr lang="en-US" dirty="0"/>
              <a:t>Homework</a:t>
            </a:r>
          </a:p>
          <a:p>
            <a:pPr lvl="1"/>
            <a:r>
              <a:rPr lang="en-US" dirty="0"/>
              <a:t>Group work/projects</a:t>
            </a:r>
          </a:p>
          <a:p>
            <a:pPr lvl="1"/>
            <a:r>
              <a:rPr lang="en-US" dirty="0"/>
              <a:t>Assessments</a:t>
            </a:r>
          </a:p>
          <a:p>
            <a:pPr lvl="1"/>
            <a:r>
              <a:rPr lang="en-US" dirty="0"/>
              <a:t>Informal student/instructor interactions</a:t>
            </a:r>
          </a:p>
          <a:p>
            <a:pPr lvl="1"/>
            <a:r>
              <a:rPr lang="en-US" dirty="0"/>
              <a:t>Classroom culture</a:t>
            </a:r>
          </a:p>
          <a:p>
            <a:r>
              <a:rPr lang="en-US" dirty="0"/>
              <a:t>Recommendations listed with estimated prep time and class time commitments</a:t>
            </a:r>
          </a:p>
          <a:p>
            <a:r>
              <a:rPr lang="en-US" dirty="0"/>
              <a:t>Lots of citations and suggestions for 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1928570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E5F71-8953-6E43-ABAC-87B2BBDF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5" y="365125"/>
            <a:ext cx="11479426" cy="1325563"/>
          </a:xfrm>
        </p:spPr>
        <p:txBody>
          <a:bodyPr/>
          <a:lstStyle/>
          <a:p>
            <a:r>
              <a:rPr lang="en-US" dirty="0"/>
              <a:t>Students Who Are Particularly Vulnerable in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183D9-CB41-59E4-3C13-A2AAC6A8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Neurodiverse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Anxious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Short attention span</a:t>
            </a:r>
          </a:p>
          <a:p>
            <a:pPr>
              <a:lnSpc>
                <a:spcPct val="100000"/>
              </a:lnSpc>
            </a:pPr>
            <a:r>
              <a:rPr lang="en-US" dirty="0"/>
              <a:t>Economically disadvantaged</a:t>
            </a:r>
          </a:p>
          <a:p>
            <a:pPr>
              <a:lnSpc>
                <a:spcPct val="100000"/>
              </a:lnSpc>
            </a:pPr>
            <a:r>
              <a:rPr lang="en-US" dirty="0"/>
              <a:t>Marginalized by current political climate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International students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People of color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Marginalized genders</a:t>
            </a:r>
          </a:p>
        </p:txBody>
      </p:sp>
    </p:spTree>
    <p:extLst>
      <p:ext uri="{BB962C8B-B14F-4D97-AF65-F5344CB8AC3E}">
        <p14:creationId xmlns:p14="http://schemas.microsoft.com/office/powerpoint/2010/main" val="264368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EEC8E-D061-1C60-DFAF-668E47D43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Recommendations: </a:t>
            </a:r>
            <a:br>
              <a:rPr lang="en-US" dirty="0"/>
            </a:br>
            <a:r>
              <a:rPr lang="en-US" dirty="0"/>
              <a:t>Supporting Neurodiverse Students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28AF2B-AB54-8164-A4ED-90743DB58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259919"/>
              </p:ext>
            </p:extLst>
          </p:nvPr>
        </p:nvGraphicFramePr>
        <p:xfrm>
          <a:off x="354225" y="1876041"/>
          <a:ext cx="11263343" cy="361035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15990">
                  <a:extLst>
                    <a:ext uri="{9D8B030D-6E8A-4147-A177-3AD203B41FA5}">
                      <a16:colId xmlns:a16="http://schemas.microsoft.com/office/drawing/2014/main" val="546455536"/>
                    </a:ext>
                  </a:extLst>
                </a:gridCol>
                <a:gridCol w="2634033">
                  <a:extLst>
                    <a:ext uri="{9D8B030D-6E8A-4147-A177-3AD203B41FA5}">
                      <a16:colId xmlns:a16="http://schemas.microsoft.com/office/drawing/2014/main" val="3200847375"/>
                    </a:ext>
                  </a:extLst>
                </a:gridCol>
                <a:gridCol w="2813320">
                  <a:extLst>
                    <a:ext uri="{9D8B030D-6E8A-4147-A177-3AD203B41FA5}">
                      <a16:colId xmlns:a16="http://schemas.microsoft.com/office/drawing/2014/main" val="3138156215"/>
                    </a:ext>
                  </a:extLst>
                </a:gridCol>
              </a:tblGrid>
              <a:tr h="1203453">
                <a:tc>
                  <a:txBody>
                    <a:bodyPr/>
                    <a:lstStyle/>
                    <a:p>
                      <a:r>
                        <a:rPr lang="en-US" sz="24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Required Prep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Required Class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055759"/>
                  </a:ext>
                </a:extLst>
              </a:tr>
              <a:tr h="1203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 the grade impact of traditional tests and/or spread out the grade over different types of assessments. [5,6]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12103"/>
                  </a:ext>
                </a:extLst>
              </a:tr>
              <a:tr h="120345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range of ways for students to participate– both verbal and non- verbal, synchronous and asynchronous. [7, 8] 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5-10 min per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69481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888A55-5F5D-7B66-C5FA-4F0DEB4F59FB}"/>
              </a:ext>
            </a:extLst>
          </p:cNvPr>
          <p:cNvSpPr txBox="1"/>
          <p:nvPr/>
        </p:nvSpPr>
        <p:spPr>
          <a:xfrm>
            <a:off x="354225" y="5671753"/>
            <a:ext cx="9270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Relevant Learning Sciences Principles: Cognitive overload reduction [1] , dual coding [2]</a:t>
            </a:r>
          </a:p>
        </p:txBody>
      </p:sp>
    </p:spTree>
    <p:extLst>
      <p:ext uri="{BB962C8B-B14F-4D97-AF65-F5344CB8AC3E}">
        <p14:creationId xmlns:p14="http://schemas.microsoft.com/office/powerpoint/2010/main" val="1487608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ED235-6D92-9AC1-1390-21DCF0E1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Recommendations: Supporting Economically Disadvantaged Students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9729EC-B8B1-CA58-5615-50E78D53C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569025"/>
              </p:ext>
            </p:extLst>
          </p:nvPr>
        </p:nvGraphicFramePr>
        <p:xfrm>
          <a:off x="146222" y="1838969"/>
          <a:ext cx="11811315" cy="356536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98943">
                  <a:extLst>
                    <a:ext uri="{9D8B030D-6E8A-4147-A177-3AD203B41FA5}">
                      <a16:colId xmlns:a16="http://schemas.microsoft.com/office/drawing/2014/main" val="546455536"/>
                    </a:ext>
                  </a:extLst>
                </a:gridCol>
                <a:gridCol w="2762181">
                  <a:extLst>
                    <a:ext uri="{9D8B030D-6E8A-4147-A177-3AD203B41FA5}">
                      <a16:colId xmlns:a16="http://schemas.microsoft.com/office/drawing/2014/main" val="3200847375"/>
                    </a:ext>
                  </a:extLst>
                </a:gridCol>
                <a:gridCol w="2950191">
                  <a:extLst>
                    <a:ext uri="{9D8B030D-6E8A-4147-A177-3AD203B41FA5}">
                      <a16:colId xmlns:a16="http://schemas.microsoft.com/office/drawing/2014/main" val="3138156215"/>
                    </a:ext>
                  </a:extLst>
                </a:gridCol>
              </a:tblGrid>
              <a:tr h="1188456">
                <a:tc>
                  <a:txBody>
                    <a:bodyPr/>
                    <a:lstStyle/>
                    <a:p>
                      <a:r>
                        <a:rPr lang="en-US" sz="24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Required Prep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Required Class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055759"/>
                  </a:ext>
                </a:extLst>
              </a:tr>
              <a:tr h="1188456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 to use Open Educational Resources (OER) when possible to contain costs for students.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12103"/>
                  </a:ext>
                </a:extLst>
              </a:tr>
              <a:tr h="1188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Stagger office hour scheduling to accommodate students who may have work outside of class hours.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694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49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819D-2586-0D31-2EE4-FD15896E5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422" y="229201"/>
            <a:ext cx="10515600" cy="1325563"/>
          </a:xfrm>
        </p:spPr>
        <p:txBody>
          <a:bodyPr/>
          <a:lstStyle/>
          <a:p>
            <a:r>
              <a:rPr lang="en-US" dirty="0"/>
              <a:t>Sample Recommendations: </a:t>
            </a:r>
            <a:br>
              <a:rPr lang="en-US" dirty="0"/>
            </a:br>
            <a:r>
              <a:rPr lang="en-US" dirty="0"/>
              <a:t>Supporting International Students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63F7611-14D8-5818-D9AD-E8D207BFA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99009"/>
              </p:ext>
            </p:extLst>
          </p:nvPr>
        </p:nvGraphicFramePr>
        <p:xfrm>
          <a:off x="146222" y="1838969"/>
          <a:ext cx="11647194" cy="357774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014196">
                  <a:extLst>
                    <a:ext uri="{9D8B030D-6E8A-4147-A177-3AD203B41FA5}">
                      <a16:colId xmlns:a16="http://schemas.microsoft.com/office/drawing/2014/main" val="546455536"/>
                    </a:ext>
                  </a:extLst>
                </a:gridCol>
                <a:gridCol w="2723800">
                  <a:extLst>
                    <a:ext uri="{9D8B030D-6E8A-4147-A177-3AD203B41FA5}">
                      <a16:colId xmlns:a16="http://schemas.microsoft.com/office/drawing/2014/main" val="3200847375"/>
                    </a:ext>
                  </a:extLst>
                </a:gridCol>
                <a:gridCol w="2909198">
                  <a:extLst>
                    <a:ext uri="{9D8B030D-6E8A-4147-A177-3AD203B41FA5}">
                      <a16:colId xmlns:a16="http://schemas.microsoft.com/office/drawing/2014/main" val="3138156215"/>
                    </a:ext>
                  </a:extLst>
                </a:gridCol>
              </a:tblGrid>
              <a:tr h="1056653">
                <a:tc>
                  <a:txBody>
                    <a:bodyPr/>
                    <a:lstStyle/>
                    <a:p>
                      <a:r>
                        <a:rPr lang="en-US" sz="24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Required Prep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Required Class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055759"/>
                  </a:ext>
                </a:extLst>
              </a:tr>
              <a:tr h="133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students opportunities to reflect on their successes and challenges in class and how they might be connected to their academic background and prior knowledge [4]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min per reflection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12103"/>
                  </a:ext>
                </a:extLst>
              </a:tr>
              <a:tr h="10825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using cultural references in class examples, choose situations and terminology that will be familiar to everyone (e.g. “car” = good, “slip-n-slide” = bad)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5-30 min per 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69481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CCEE95D-BAB9-4933-E466-3D4B2037387B}"/>
              </a:ext>
            </a:extLst>
          </p:cNvPr>
          <p:cNvSpPr txBox="1"/>
          <p:nvPr/>
        </p:nvSpPr>
        <p:spPr>
          <a:xfrm>
            <a:off x="146222" y="5646921"/>
            <a:ext cx="11565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Relevant Learning Sciences Principles: Metacognition (supporting student awareness of their own learning) [1]</a:t>
            </a:r>
          </a:p>
        </p:txBody>
      </p:sp>
    </p:spTree>
    <p:extLst>
      <p:ext uri="{BB962C8B-B14F-4D97-AF65-F5344CB8AC3E}">
        <p14:creationId xmlns:p14="http://schemas.microsoft.com/office/powerpoint/2010/main" val="3436783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4357</TotalTime>
  <Words>1291</Words>
  <Application>Microsoft Macintosh PowerPoint</Application>
  <PresentationFormat>Widescreen</PresentationFormat>
  <Paragraphs>104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Retrofitting STEM Courses for Increased Inclusion </vt:lpstr>
      <vt:lpstr>The Need for Inclusion</vt:lpstr>
      <vt:lpstr>Why STEM Educators Don’t Use Research on Inclusive Teaching</vt:lpstr>
      <vt:lpstr>The STEM Inclusive Teaching Guide</vt:lpstr>
      <vt:lpstr>Organization of STEM Inclusive Teaching Guide</vt:lpstr>
      <vt:lpstr>Students Who Are Particularly Vulnerable in 2025</vt:lpstr>
      <vt:lpstr>Sample Recommendations:  Supporting Neurodiverse Students</vt:lpstr>
      <vt:lpstr>Sample Recommendations: Supporting Economically Disadvantaged Students</vt:lpstr>
      <vt:lpstr>Sample Recommendations:  Supporting International Students</vt:lpstr>
      <vt:lpstr>Sample Recommendations: Supporting Students of Marginalized Race and Gender</vt:lpstr>
      <vt:lpstr>Questions?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Erica Kemmerling</dc:creator>
  <cp:lastModifiedBy>Erica Kemmerling</cp:lastModifiedBy>
  <cp:revision>39</cp:revision>
  <dcterms:created xsi:type="dcterms:W3CDTF">2025-04-30T15:43:53Z</dcterms:created>
  <dcterms:modified xsi:type="dcterms:W3CDTF">2025-05-20T15:59:42Z</dcterms:modified>
</cp:coreProperties>
</file>