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44" r:id="rId1"/>
  </p:sldMasterIdLst>
  <p:notesMasterIdLst>
    <p:notesMasterId r:id="rId23"/>
  </p:notesMasterIdLst>
  <p:sldIdLst>
    <p:sldId id="644" r:id="rId2"/>
    <p:sldId id="685" r:id="rId3"/>
    <p:sldId id="686" r:id="rId4"/>
    <p:sldId id="687" r:id="rId5"/>
    <p:sldId id="688" r:id="rId6"/>
    <p:sldId id="626" r:id="rId7"/>
    <p:sldId id="684" r:id="rId8"/>
    <p:sldId id="689" r:id="rId9"/>
    <p:sldId id="690" r:id="rId10"/>
    <p:sldId id="691" r:id="rId11"/>
    <p:sldId id="692" r:id="rId12"/>
    <p:sldId id="700" r:id="rId13"/>
    <p:sldId id="699" r:id="rId14"/>
    <p:sldId id="701" r:id="rId15"/>
    <p:sldId id="702" r:id="rId16"/>
    <p:sldId id="703" r:id="rId17"/>
    <p:sldId id="693" r:id="rId18"/>
    <p:sldId id="698" r:id="rId19"/>
    <p:sldId id="695" r:id="rId20"/>
    <p:sldId id="697" r:id="rId21"/>
    <p:sldId id="69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Frank" initials="NF"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6" d="100"/>
          <a:sy n="136" d="100"/>
        </p:scale>
        <p:origin x="-1664" y="-112"/>
      </p:cViewPr>
      <p:guideLst>
        <p:guide orient="horz" pos="4080"/>
        <p:guide pos="5472"/>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commentAuthors" Target="commentAuthors.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72DA1D-F006-8D49-AB7F-F60D542A8376}" type="doc">
      <dgm:prSet loTypeId="urn:microsoft.com/office/officeart/2005/8/layout/hProcess9" loCatId="" qsTypeId="urn:microsoft.com/office/officeart/2005/8/quickstyle/simple4" qsCatId="simple" csTypeId="urn:microsoft.com/office/officeart/2005/8/colors/accent1_2" csCatId="accent1" phldr="1"/>
      <dgm:spPr/>
    </dgm:pt>
    <dgm:pt modelId="{A71E0F42-D9FC-1545-AFCB-9D086300675D}">
      <dgm:prSet phldrT="[Text]" custT="1"/>
      <dgm:spPr>
        <a:solidFill>
          <a:schemeClr val="accent1">
            <a:lumMod val="40000"/>
            <a:lumOff val="60000"/>
          </a:schemeClr>
        </a:solidFill>
      </dgm:spPr>
      <dgm:t>
        <a:bodyPr anchor="ctr"/>
        <a:lstStyle/>
        <a:p>
          <a:r>
            <a:rPr lang="en-US" sz="3600" b="1" dirty="0" smtClean="0">
              <a:solidFill>
                <a:srgbClr val="000090"/>
              </a:solidFill>
            </a:rPr>
            <a:t>Student</a:t>
          </a:r>
        </a:p>
      </dgm:t>
    </dgm:pt>
    <dgm:pt modelId="{46AC275E-7F17-2D48-9910-AE392B6F7F96}" type="parTrans" cxnId="{BD363B60-917B-2D46-AFE6-0F29FEC10568}">
      <dgm:prSet/>
      <dgm:spPr/>
      <dgm:t>
        <a:bodyPr/>
        <a:lstStyle/>
        <a:p>
          <a:endParaRPr lang="en-US"/>
        </a:p>
      </dgm:t>
    </dgm:pt>
    <dgm:pt modelId="{875EA11A-39ED-E043-8317-7C12C837B92A}" type="sibTrans" cxnId="{BD363B60-917B-2D46-AFE6-0F29FEC10568}">
      <dgm:prSet/>
      <dgm:spPr/>
      <dgm:t>
        <a:bodyPr/>
        <a:lstStyle/>
        <a:p>
          <a:endParaRPr lang="en-US"/>
        </a:p>
      </dgm:t>
    </dgm:pt>
    <dgm:pt modelId="{EA1ECA5B-7F3D-1F45-8470-3C9340761F82}">
      <dgm:prSet phldrT="[Text]" custT="1"/>
      <dgm:spPr>
        <a:solidFill>
          <a:schemeClr val="accent1">
            <a:lumMod val="40000"/>
            <a:lumOff val="60000"/>
          </a:schemeClr>
        </a:solidFill>
      </dgm:spPr>
      <dgm:t>
        <a:bodyPr anchor="ctr"/>
        <a:lstStyle/>
        <a:p>
          <a:pPr>
            <a:lnSpc>
              <a:spcPct val="90000"/>
            </a:lnSpc>
            <a:spcAft>
              <a:spcPct val="35000"/>
            </a:spcAft>
          </a:pPr>
          <a:r>
            <a:rPr lang="en-US" sz="3600" b="1" dirty="0" smtClean="0">
              <a:solidFill>
                <a:srgbClr val="000090"/>
              </a:solidFill>
            </a:rPr>
            <a:t>Intern Resident Practitioner</a:t>
          </a:r>
        </a:p>
      </dgm:t>
    </dgm:pt>
    <dgm:pt modelId="{5D6D6CAF-FA87-C744-B3C0-A7A275D17AF2}" type="parTrans" cxnId="{1390348B-52D5-DD4D-838D-39610B341009}">
      <dgm:prSet/>
      <dgm:spPr/>
      <dgm:t>
        <a:bodyPr/>
        <a:lstStyle/>
        <a:p>
          <a:endParaRPr lang="en-US"/>
        </a:p>
      </dgm:t>
    </dgm:pt>
    <dgm:pt modelId="{4E2C8D49-F040-3844-9D10-616D8BC85CEC}" type="sibTrans" cxnId="{1390348B-52D5-DD4D-838D-39610B341009}">
      <dgm:prSet/>
      <dgm:spPr/>
      <dgm:t>
        <a:bodyPr/>
        <a:lstStyle/>
        <a:p>
          <a:endParaRPr lang="en-US"/>
        </a:p>
      </dgm:t>
    </dgm:pt>
    <dgm:pt modelId="{5003B86D-7BDE-6343-9B31-9A7A23BE0153}">
      <dgm:prSet phldrT="[Text]" custT="1"/>
      <dgm:spPr>
        <a:solidFill>
          <a:schemeClr val="accent1">
            <a:lumMod val="40000"/>
            <a:lumOff val="60000"/>
          </a:schemeClr>
        </a:solidFill>
      </dgm:spPr>
      <dgm:t>
        <a:bodyPr anchor="ctr"/>
        <a:lstStyle/>
        <a:p>
          <a:pPr>
            <a:lnSpc>
              <a:spcPct val="90000"/>
            </a:lnSpc>
            <a:spcAft>
              <a:spcPct val="35000"/>
            </a:spcAft>
          </a:pPr>
          <a:r>
            <a:rPr lang="en-US" sz="3600" b="1" dirty="0" smtClean="0">
              <a:solidFill>
                <a:srgbClr val="000090"/>
              </a:solidFill>
            </a:rPr>
            <a:t>Specialist</a:t>
          </a:r>
        </a:p>
      </dgm:t>
    </dgm:pt>
    <dgm:pt modelId="{2B1AF8C9-8D6B-DA44-8E18-475D861CF2B7}" type="parTrans" cxnId="{B36A0B5B-F24D-454D-9C93-A150656720FE}">
      <dgm:prSet/>
      <dgm:spPr/>
      <dgm:t>
        <a:bodyPr/>
        <a:lstStyle/>
        <a:p>
          <a:endParaRPr lang="en-US"/>
        </a:p>
      </dgm:t>
    </dgm:pt>
    <dgm:pt modelId="{DD60B747-FFD9-C946-9676-F49E9E9B1366}" type="sibTrans" cxnId="{B36A0B5B-F24D-454D-9C93-A150656720FE}">
      <dgm:prSet/>
      <dgm:spPr/>
      <dgm:t>
        <a:bodyPr/>
        <a:lstStyle/>
        <a:p>
          <a:endParaRPr lang="en-US"/>
        </a:p>
      </dgm:t>
    </dgm:pt>
    <dgm:pt modelId="{84C5A8BC-DCC8-A443-8A82-15E0F792F3F2}" type="pres">
      <dgm:prSet presAssocID="{4972DA1D-F006-8D49-AB7F-F60D542A8376}" presName="CompostProcess" presStyleCnt="0">
        <dgm:presLayoutVars>
          <dgm:dir/>
          <dgm:resizeHandles val="exact"/>
        </dgm:presLayoutVars>
      </dgm:prSet>
      <dgm:spPr/>
    </dgm:pt>
    <dgm:pt modelId="{D180B7D0-AAA8-7641-906D-353BFB07F4A1}" type="pres">
      <dgm:prSet presAssocID="{4972DA1D-F006-8D49-AB7F-F60D542A8376}" presName="arrow" presStyleLbl="bgShp" presStyleIdx="0" presStyleCnt="1"/>
      <dgm:spPr/>
    </dgm:pt>
    <dgm:pt modelId="{6EB20FA2-ABF2-D743-8F44-C8557CF49277}" type="pres">
      <dgm:prSet presAssocID="{4972DA1D-F006-8D49-AB7F-F60D542A8376}" presName="linearProcess" presStyleCnt="0"/>
      <dgm:spPr/>
    </dgm:pt>
    <dgm:pt modelId="{20857F65-CDEA-BA49-817C-234D68D9827E}" type="pres">
      <dgm:prSet presAssocID="{A71E0F42-D9FC-1545-AFCB-9D086300675D}" presName="textNode" presStyleLbl="node1" presStyleIdx="0" presStyleCnt="3" custScaleX="141144" custLinFactX="-50376" custLinFactNeighborX="-100000" custLinFactNeighborY="-929">
        <dgm:presLayoutVars>
          <dgm:bulletEnabled val="1"/>
        </dgm:presLayoutVars>
      </dgm:prSet>
      <dgm:spPr/>
      <dgm:t>
        <a:bodyPr/>
        <a:lstStyle/>
        <a:p>
          <a:endParaRPr lang="en-US"/>
        </a:p>
      </dgm:t>
    </dgm:pt>
    <dgm:pt modelId="{7621397A-266D-A542-B30A-C68D9C40AF2B}" type="pres">
      <dgm:prSet presAssocID="{875EA11A-39ED-E043-8317-7C12C837B92A}" presName="sibTrans" presStyleCnt="0"/>
      <dgm:spPr/>
    </dgm:pt>
    <dgm:pt modelId="{DD73CDBA-39F5-7A4A-BA45-25A1F0D6B948}" type="pres">
      <dgm:prSet presAssocID="{EA1ECA5B-7F3D-1F45-8470-3C9340761F82}" presName="textNode" presStyleLbl="node1" presStyleIdx="1" presStyleCnt="3" custScaleX="148299">
        <dgm:presLayoutVars>
          <dgm:bulletEnabled val="1"/>
        </dgm:presLayoutVars>
      </dgm:prSet>
      <dgm:spPr/>
      <dgm:t>
        <a:bodyPr/>
        <a:lstStyle/>
        <a:p>
          <a:endParaRPr lang="en-US"/>
        </a:p>
      </dgm:t>
    </dgm:pt>
    <dgm:pt modelId="{2DE569CC-282E-0840-99A7-E6E3C5F7B6F0}" type="pres">
      <dgm:prSet presAssocID="{4E2C8D49-F040-3844-9D10-616D8BC85CEC}" presName="sibTrans" presStyleCnt="0"/>
      <dgm:spPr/>
    </dgm:pt>
    <dgm:pt modelId="{443B329A-0172-744C-9667-17401282D868}" type="pres">
      <dgm:prSet presAssocID="{5003B86D-7BDE-6343-9B31-9A7A23BE0153}" presName="textNode" presStyleLbl="node1" presStyleIdx="2" presStyleCnt="3" custScaleX="149176">
        <dgm:presLayoutVars>
          <dgm:bulletEnabled val="1"/>
        </dgm:presLayoutVars>
      </dgm:prSet>
      <dgm:spPr/>
      <dgm:t>
        <a:bodyPr/>
        <a:lstStyle/>
        <a:p>
          <a:endParaRPr lang="en-US"/>
        </a:p>
      </dgm:t>
    </dgm:pt>
  </dgm:ptLst>
  <dgm:cxnLst>
    <dgm:cxn modelId="{BD363B60-917B-2D46-AFE6-0F29FEC10568}" srcId="{4972DA1D-F006-8D49-AB7F-F60D542A8376}" destId="{A71E0F42-D9FC-1545-AFCB-9D086300675D}" srcOrd="0" destOrd="0" parTransId="{46AC275E-7F17-2D48-9910-AE392B6F7F96}" sibTransId="{875EA11A-39ED-E043-8317-7C12C837B92A}"/>
    <dgm:cxn modelId="{B36A0B5B-F24D-454D-9C93-A150656720FE}" srcId="{4972DA1D-F006-8D49-AB7F-F60D542A8376}" destId="{5003B86D-7BDE-6343-9B31-9A7A23BE0153}" srcOrd="2" destOrd="0" parTransId="{2B1AF8C9-8D6B-DA44-8E18-475D861CF2B7}" sibTransId="{DD60B747-FFD9-C946-9676-F49E9E9B1366}"/>
    <dgm:cxn modelId="{1390348B-52D5-DD4D-838D-39610B341009}" srcId="{4972DA1D-F006-8D49-AB7F-F60D542A8376}" destId="{EA1ECA5B-7F3D-1F45-8470-3C9340761F82}" srcOrd="1" destOrd="0" parTransId="{5D6D6CAF-FA87-C744-B3C0-A7A275D17AF2}" sibTransId="{4E2C8D49-F040-3844-9D10-616D8BC85CEC}"/>
    <dgm:cxn modelId="{FE336D8A-72F7-F646-9F57-1405A1C8D098}" type="presOf" srcId="{EA1ECA5B-7F3D-1F45-8470-3C9340761F82}" destId="{DD73CDBA-39F5-7A4A-BA45-25A1F0D6B948}" srcOrd="0" destOrd="0" presId="urn:microsoft.com/office/officeart/2005/8/layout/hProcess9"/>
    <dgm:cxn modelId="{3D9C1EA9-C5A5-3B42-A9CE-3BCBB319705B}" type="presOf" srcId="{4972DA1D-F006-8D49-AB7F-F60D542A8376}" destId="{84C5A8BC-DCC8-A443-8A82-15E0F792F3F2}" srcOrd="0" destOrd="0" presId="urn:microsoft.com/office/officeart/2005/8/layout/hProcess9"/>
    <dgm:cxn modelId="{A4E14316-F5D4-F448-9C44-892C45858D12}" type="presOf" srcId="{5003B86D-7BDE-6343-9B31-9A7A23BE0153}" destId="{443B329A-0172-744C-9667-17401282D868}" srcOrd="0" destOrd="0" presId="urn:microsoft.com/office/officeart/2005/8/layout/hProcess9"/>
    <dgm:cxn modelId="{456D5489-51E0-784B-BB06-EE661013B5E2}" type="presOf" srcId="{A71E0F42-D9FC-1545-AFCB-9D086300675D}" destId="{20857F65-CDEA-BA49-817C-234D68D9827E}" srcOrd="0" destOrd="0" presId="urn:microsoft.com/office/officeart/2005/8/layout/hProcess9"/>
    <dgm:cxn modelId="{0B2F8726-E093-CC41-B4C1-8F1F0FAB32B3}" type="presParOf" srcId="{84C5A8BC-DCC8-A443-8A82-15E0F792F3F2}" destId="{D180B7D0-AAA8-7641-906D-353BFB07F4A1}" srcOrd="0" destOrd="0" presId="urn:microsoft.com/office/officeart/2005/8/layout/hProcess9"/>
    <dgm:cxn modelId="{639D841C-F4C3-A942-982C-C55591F60538}" type="presParOf" srcId="{84C5A8BC-DCC8-A443-8A82-15E0F792F3F2}" destId="{6EB20FA2-ABF2-D743-8F44-C8557CF49277}" srcOrd="1" destOrd="0" presId="urn:microsoft.com/office/officeart/2005/8/layout/hProcess9"/>
    <dgm:cxn modelId="{F5597249-36E7-DE49-994A-470087386477}" type="presParOf" srcId="{6EB20FA2-ABF2-D743-8F44-C8557CF49277}" destId="{20857F65-CDEA-BA49-817C-234D68D9827E}" srcOrd="0" destOrd="0" presId="urn:microsoft.com/office/officeart/2005/8/layout/hProcess9"/>
    <dgm:cxn modelId="{FC10357E-AFAA-3E46-AEF6-615BEE7D58A1}" type="presParOf" srcId="{6EB20FA2-ABF2-D743-8F44-C8557CF49277}" destId="{7621397A-266D-A542-B30A-C68D9C40AF2B}" srcOrd="1" destOrd="0" presId="urn:microsoft.com/office/officeart/2005/8/layout/hProcess9"/>
    <dgm:cxn modelId="{F9563BE6-5EDC-2348-B7CA-922F9FA178F1}" type="presParOf" srcId="{6EB20FA2-ABF2-D743-8F44-C8557CF49277}" destId="{DD73CDBA-39F5-7A4A-BA45-25A1F0D6B948}" srcOrd="2" destOrd="0" presId="urn:microsoft.com/office/officeart/2005/8/layout/hProcess9"/>
    <dgm:cxn modelId="{540B5678-783C-0E4A-A68C-4913F5B92816}" type="presParOf" srcId="{6EB20FA2-ABF2-D743-8F44-C8557CF49277}" destId="{2DE569CC-282E-0840-99A7-E6E3C5F7B6F0}" srcOrd="3" destOrd="0" presId="urn:microsoft.com/office/officeart/2005/8/layout/hProcess9"/>
    <dgm:cxn modelId="{8EB2EA23-EEFE-8B41-9DB9-A5B5C36CD3AD}" type="presParOf" srcId="{6EB20FA2-ABF2-D743-8F44-C8557CF49277}" destId="{443B329A-0172-744C-9667-17401282D868}"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80B7D0-AAA8-7641-906D-353BFB07F4A1}">
      <dsp:nvSpPr>
        <dsp:cNvPr id="0" name=""/>
        <dsp:cNvSpPr/>
      </dsp:nvSpPr>
      <dsp:spPr>
        <a:xfrm>
          <a:off x="634364" y="0"/>
          <a:ext cx="7189470" cy="4656138"/>
        </a:xfrm>
        <a:prstGeom prst="rightArrow">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0857F65-CDEA-BA49-817C-234D68D9827E}">
      <dsp:nvSpPr>
        <dsp:cNvPr id="0" name=""/>
        <dsp:cNvSpPr/>
      </dsp:nvSpPr>
      <dsp:spPr>
        <a:xfrm>
          <a:off x="0" y="1379539"/>
          <a:ext cx="2577243" cy="1862455"/>
        </a:xfrm>
        <a:prstGeom prst="roundRect">
          <a:avLst/>
        </a:prstGeom>
        <a:solidFill>
          <a:schemeClr val="accent1">
            <a:lumMod val="40000"/>
            <a:lumOff val="6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b="1" kern="1200" dirty="0" smtClean="0">
              <a:solidFill>
                <a:srgbClr val="000090"/>
              </a:solidFill>
            </a:rPr>
            <a:t>Student</a:t>
          </a:r>
        </a:p>
      </dsp:txBody>
      <dsp:txXfrm>
        <a:off x="90918" y="1470457"/>
        <a:ext cx="2395407" cy="1680619"/>
      </dsp:txXfrm>
    </dsp:sp>
    <dsp:sp modelId="{DD73CDBA-39F5-7A4A-BA45-25A1F0D6B948}">
      <dsp:nvSpPr>
        <dsp:cNvPr id="0" name=""/>
        <dsp:cNvSpPr/>
      </dsp:nvSpPr>
      <dsp:spPr>
        <a:xfrm>
          <a:off x="2801823" y="1396841"/>
          <a:ext cx="2707891" cy="1862455"/>
        </a:xfrm>
        <a:prstGeom prst="roundRect">
          <a:avLst/>
        </a:prstGeom>
        <a:solidFill>
          <a:schemeClr val="accent1">
            <a:lumMod val="40000"/>
            <a:lumOff val="6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b="1" kern="1200" dirty="0" smtClean="0">
              <a:solidFill>
                <a:srgbClr val="000090"/>
              </a:solidFill>
            </a:rPr>
            <a:t>Intern Resident Practitioner</a:t>
          </a:r>
        </a:p>
      </dsp:txBody>
      <dsp:txXfrm>
        <a:off x="2892741" y="1487759"/>
        <a:ext cx="2526055" cy="1680619"/>
      </dsp:txXfrm>
    </dsp:sp>
    <dsp:sp modelId="{443B329A-0172-744C-9667-17401282D868}">
      <dsp:nvSpPr>
        <dsp:cNvPr id="0" name=""/>
        <dsp:cNvSpPr/>
      </dsp:nvSpPr>
      <dsp:spPr>
        <a:xfrm>
          <a:off x="5732733" y="1396841"/>
          <a:ext cx="2723905" cy="1862455"/>
        </a:xfrm>
        <a:prstGeom prst="roundRect">
          <a:avLst/>
        </a:prstGeom>
        <a:solidFill>
          <a:schemeClr val="accent1">
            <a:lumMod val="40000"/>
            <a:lumOff val="6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b="1" kern="1200" dirty="0" smtClean="0">
              <a:solidFill>
                <a:srgbClr val="000090"/>
              </a:solidFill>
            </a:rPr>
            <a:t>Specialist</a:t>
          </a:r>
        </a:p>
      </dsp:txBody>
      <dsp:txXfrm>
        <a:off x="5823651" y="1487759"/>
        <a:ext cx="2542069" cy="168061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6B32B6-662C-4FC4-86E0-D2B37784A6E6}" type="datetimeFigureOut">
              <a:rPr lang="en-US" smtClean="0"/>
              <a:t>12/19/14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61EB50-64F9-4178-A93C-A1DFD6EBD115}" type="slidenum">
              <a:rPr lang="en-US" smtClean="0"/>
              <a:t>‹#›</a:t>
            </a:fld>
            <a:endParaRPr lang="en-US"/>
          </a:p>
        </p:txBody>
      </p:sp>
    </p:spTree>
    <p:extLst>
      <p:ext uri="{BB962C8B-B14F-4D97-AF65-F5344CB8AC3E}">
        <p14:creationId xmlns:p14="http://schemas.microsoft.com/office/powerpoint/2010/main" val="3710393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61EB50-64F9-4178-A93C-A1DFD6EBD115}" type="slidenum">
              <a:rPr lang="en-US" smtClean="0"/>
              <a:t>9</a:t>
            </a:fld>
            <a:endParaRPr lang="en-US"/>
          </a:p>
        </p:txBody>
      </p:sp>
    </p:spTree>
    <p:extLst>
      <p:ext uri="{BB962C8B-B14F-4D97-AF65-F5344CB8AC3E}">
        <p14:creationId xmlns:p14="http://schemas.microsoft.com/office/powerpoint/2010/main" val="2062642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Flow chart illustrating the clinical decision process.</a:t>
            </a:r>
          </a:p>
          <a:p>
            <a:r>
              <a:rPr lang="en-US" dirty="0" smtClean="0"/>
              <a:t>Adapted from </a:t>
            </a:r>
            <a:r>
              <a:rPr lang="en-US" dirty="0" err="1" smtClean="0"/>
              <a:t>Gotzsche</a:t>
            </a:r>
            <a:r>
              <a:rPr lang="en-US" dirty="0" smtClean="0"/>
              <a:t> PC, Rational diagnosis and treatment: Evidenced-based clinical decision-making.</a:t>
            </a:r>
            <a:r>
              <a:rPr lang="en-US" baseline="0" dirty="0" smtClean="0"/>
              <a:t> Fourth </a:t>
            </a:r>
            <a:r>
              <a:rPr lang="en-US" baseline="0" dirty="0" err="1" smtClean="0"/>
              <a:t>Edn</a:t>
            </a:r>
            <a:r>
              <a:rPr lang="en-US" baseline="0" dirty="0" smtClean="0"/>
              <a:t>. John Wiley &amp; Sons, Ltd. 2007, Sussex, England.</a:t>
            </a:r>
            <a:endParaRPr lang="en-US" dirty="0"/>
          </a:p>
        </p:txBody>
      </p:sp>
      <p:sp>
        <p:nvSpPr>
          <p:cNvPr id="4" name="Slide Number Placeholder 3"/>
          <p:cNvSpPr>
            <a:spLocks noGrp="1"/>
          </p:cNvSpPr>
          <p:nvPr>
            <p:ph type="sldNum" sz="quarter" idx="10"/>
          </p:nvPr>
        </p:nvSpPr>
        <p:spPr/>
        <p:txBody>
          <a:bodyPr/>
          <a:lstStyle/>
          <a:p>
            <a:fld id="{165C5187-C418-4D75-8051-3812F0E9D3D8}" type="slidenum">
              <a:rPr lang="en-US" smtClean="0"/>
              <a:pPr/>
              <a:t>13</a:t>
            </a:fld>
            <a:endParaRPr lang="en-US"/>
          </a:p>
        </p:txBody>
      </p:sp>
    </p:spTree>
    <p:extLst>
      <p:ext uri="{BB962C8B-B14F-4D97-AF65-F5344CB8AC3E}">
        <p14:creationId xmlns:p14="http://schemas.microsoft.com/office/powerpoint/2010/main" val="3192406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0">
                <a:solidFill>
                  <a:srgbClr val="00206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5814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034248F3-0277-4D86-8041-3B76A7FD37F7}" type="datetimeFigureOut">
              <a:rPr lang="en-US" smtClean="0"/>
              <a:t>12/19/14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122ED7-E571-4E1F-97B2-AA9F25B93719}" type="slidenum">
              <a:rPr lang="en-US" smtClean="0"/>
              <a:t>‹#›</a:t>
            </a:fld>
            <a:endParaRPr lang="en-US"/>
          </a:p>
        </p:txBody>
      </p:sp>
      <p:pic>
        <p:nvPicPr>
          <p:cNvPr id="8" name="Picture 7" descr="Tufts_Cummings-horiz.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33911" y="6248400"/>
            <a:ext cx="2919945" cy="453444"/>
          </a:xfrm>
          <a:prstGeom prst="rect">
            <a:avLst/>
          </a:prstGeom>
        </p:spPr>
      </p:pic>
    </p:spTree>
    <p:extLst>
      <p:ext uri="{BB962C8B-B14F-4D97-AF65-F5344CB8AC3E}">
        <p14:creationId xmlns:p14="http://schemas.microsoft.com/office/powerpoint/2010/main" val="3597055404"/>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4248F3-0277-4D86-8041-3B76A7FD37F7}" type="datetimeFigureOut">
              <a:rPr lang="en-US" smtClean="0"/>
              <a:t>12/19/14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122ED7-E571-4E1F-97B2-AA9F25B93719}" type="slidenum">
              <a:rPr lang="en-US" smtClean="0"/>
              <a:t>‹#›</a:t>
            </a:fld>
            <a:endParaRPr lang="en-US"/>
          </a:p>
        </p:txBody>
      </p:sp>
    </p:spTree>
    <p:extLst>
      <p:ext uri="{BB962C8B-B14F-4D97-AF65-F5344CB8AC3E}">
        <p14:creationId xmlns:p14="http://schemas.microsoft.com/office/powerpoint/2010/main" val="2702609938"/>
      </p:ext>
    </p:extLst>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4248F3-0277-4D86-8041-3B76A7FD37F7}" type="datetimeFigureOut">
              <a:rPr lang="en-US" smtClean="0"/>
              <a:t>12/19/14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122ED7-E571-4E1F-97B2-AA9F25B93719}" type="slidenum">
              <a:rPr lang="en-US" smtClean="0"/>
              <a:t>‹#›</a:t>
            </a:fld>
            <a:endParaRPr lang="en-US"/>
          </a:p>
        </p:txBody>
      </p:sp>
    </p:spTree>
    <p:extLst>
      <p:ext uri="{BB962C8B-B14F-4D97-AF65-F5344CB8AC3E}">
        <p14:creationId xmlns:p14="http://schemas.microsoft.com/office/powerpoint/2010/main" val="4186781376"/>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8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34248F3-0277-4D86-8041-3B76A7FD37F7}" type="datetimeFigureOut">
              <a:rPr lang="en-US" smtClean="0"/>
              <a:t>12/19/14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122ED7-E571-4E1F-97B2-AA9F25B93719}" type="slidenum">
              <a:rPr lang="en-US" smtClean="0"/>
              <a:t>‹#›</a:t>
            </a:fld>
            <a:endParaRPr lang="en-US"/>
          </a:p>
        </p:txBody>
      </p:sp>
      <p:pic>
        <p:nvPicPr>
          <p:cNvPr id="7" name="Picture 6" descr="Tufts_Cummings-horiz.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33911" y="6248400"/>
            <a:ext cx="2919945" cy="453444"/>
          </a:xfrm>
          <a:prstGeom prst="rect">
            <a:avLst/>
          </a:prstGeom>
        </p:spPr>
      </p:pic>
    </p:spTree>
    <p:extLst>
      <p:ext uri="{BB962C8B-B14F-4D97-AF65-F5344CB8AC3E}">
        <p14:creationId xmlns:p14="http://schemas.microsoft.com/office/powerpoint/2010/main" val="2772199453"/>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4248F3-0277-4D86-8041-3B76A7FD37F7}" type="datetimeFigureOut">
              <a:rPr lang="en-US" smtClean="0"/>
              <a:t>12/19/14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122ED7-E571-4E1F-97B2-AA9F25B93719}" type="slidenum">
              <a:rPr lang="en-US" smtClean="0"/>
              <a:t>‹#›</a:t>
            </a:fld>
            <a:endParaRPr lang="en-US"/>
          </a:p>
        </p:txBody>
      </p:sp>
    </p:spTree>
    <p:extLst>
      <p:ext uri="{BB962C8B-B14F-4D97-AF65-F5344CB8AC3E}">
        <p14:creationId xmlns:p14="http://schemas.microsoft.com/office/powerpoint/2010/main" val="562333095"/>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4248F3-0277-4D86-8041-3B76A7FD37F7}" type="datetimeFigureOut">
              <a:rPr lang="en-US" smtClean="0"/>
              <a:t>12/19/14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122ED7-E571-4E1F-97B2-AA9F25B93719}" type="slidenum">
              <a:rPr lang="en-US" smtClean="0"/>
              <a:t>‹#›</a:t>
            </a:fld>
            <a:endParaRPr lang="en-US"/>
          </a:p>
        </p:txBody>
      </p:sp>
    </p:spTree>
    <p:extLst>
      <p:ext uri="{BB962C8B-B14F-4D97-AF65-F5344CB8AC3E}">
        <p14:creationId xmlns:p14="http://schemas.microsoft.com/office/powerpoint/2010/main" val="1185032295"/>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4248F3-0277-4D86-8041-3B76A7FD37F7}" type="datetimeFigureOut">
              <a:rPr lang="en-US" smtClean="0"/>
              <a:t>12/19/14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122ED7-E571-4E1F-97B2-AA9F25B93719}" type="slidenum">
              <a:rPr lang="en-US" smtClean="0"/>
              <a:t>‹#›</a:t>
            </a:fld>
            <a:endParaRPr lang="en-US"/>
          </a:p>
        </p:txBody>
      </p:sp>
    </p:spTree>
    <p:extLst>
      <p:ext uri="{BB962C8B-B14F-4D97-AF65-F5344CB8AC3E}">
        <p14:creationId xmlns:p14="http://schemas.microsoft.com/office/powerpoint/2010/main" val="611178368"/>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4248F3-0277-4D86-8041-3B76A7FD37F7}" type="datetimeFigureOut">
              <a:rPr lang="en-US" smtClean="0"/>
              <a:t>12/19/14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122ED7-E571-4E1F-97B2-AA9F25B93719}" type="slidenum">
              <a:rPr lang="en-US" smtClean="0"/>
              <a:t>‹#›</a:t>
            </a:fld>
            <a:endParaRPr lang="en-US"/>
          </a:p>
        </p:txBody>
      </p:sp>
    </p:spTree>
    <p:extLst>
      <p:ext uri="{BB962C8B-B14F-4D97-AF65-F5344CB8AC3E}">
        <p14:creationId xmlns:p14="http://schemas.microsoft.com/office/powerpoint/2010/main" val="3343511835"/>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4248F3-0277-4D86-8041-3B76A7FD37F7}" type="datetimeFigureOut">
              <a:rPr lang="en-US" smtClean="0"/>
              <a:t>12/19/14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122ED7-E571-4E1F-97B2-AA9F25B93719}" type="slidenum">
              <a:rPr lang="en-US" smtClean="0"/>
              <a:t>‹#›</a:t>
            </a:fld>
            <a:endParaRPr lang="en-US"/>
          </a:p>
        </p:txBody>
      </p:sp>
    </p:spTree>
    <p:extLst>
      <p:ext uri="{BB962C8B-B14F-4D97-AF65-F5344CB8AC3E}">
        <p14:creationId xmlns:p14="http://schemas.microsoft.com/office/powerpoint/2010/main" val="699051828"/>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4248F3-0277-4D86-8041-3B76A7FD37F7}" type="datetimeFigureOut">
              <a:rPr lang="en-US" smtClean="0"/>
              <a:t>12/19/14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122ED7-E571-4E1F-97B2-AA9F25B93719}" type="slidenum">
              <a:rPr lang="en-US" smtClean="0"/>
              <a:t>‹#›</a:t>
            </a:fld>
            <a:endParaRPr lang="en-US"/>
          </a:p>
        </p:txBody>
      </p:sp>
    </p:spTree>
    <p:extLst>
      <p:ext uri="{BB962C8B-B14F-4D97-AF65-F5344CB8AC3E}">
        <p14:creationId xmlns:p14="http://schemas.microsoft.com/office/powerpoint/2010/main" val="2229701346"/>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4248F3-0277-4D86-8041-3B76A7FD37F7}" type="datetimeFigureOut">
              <a:rPr lang="en-US" smtClean="0"/>
              <a:t>12/19/14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122ED7-E571-4E1F-97B2-AA9F25B93719}" type="slidenum">
              <a:rPr lang="en-US" smtClean="0"/>
              <a:t>‹#›</a:t>
            </a:fld>
            <a:endParaRPr lang="en-US"/>
          </a:p>
        </p:txBody>
      </p:sp>
    </p:spTree>
    <p:extLst>
      <p:ext uri="{BB962C8B-B14F-4D97-AF65-F5344CB8AC3E}">
        <p14:creationId xmlns:p14="http://schemas.microsoft.com/office/powerpoint/2010/main" val="4060795732"/>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4248F3-0277-4D86-8041-3B76A7FD37F7}" type="datetimeFigureOut">
              <a:rPr lang="en-US" smtClean="0"/>
              <a:t>12/19/14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122ED7-E571-4E1F-97B2-AA9F25B93719}" type="slidenum">
              <a:rPr lang="en-US" smtClean="0"/>
              <a:t>‹#›</a:t>
            </a:fld>
            <a:endParaRPr lang="en-US"/>
          </a:p>
        </p:txBody>
      </p:sp>
    </p:spTree>
    <p:extLst>
      <p:ext uri="{BB962C8B-B14F-4D97-AF65-F5344CB8AC3E}">
        <p14:creationId xmlns:p14="http://schemas.microsoft.com/office/powerpoint/2010/main" val="365411165"/>
      </p:ext>
    </p:extLst>
  </p:cSld>
  <p:clrMap bg1="lt1" tx1="dk1" bg2="lt2" tx2="dk2" accent1="accent1" accent2="accent2" accent3="accent3" accent4="accent4" accent5="accent5" accent6="accent6" hlink="hlink" folHlink="folHlink"/>
  <p:sldLayoutIdLst>
    <p:sldLayoutId id="2147484345"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3200" b="1" kern="1200">
          <a:solidFill>
            <a:srgbClr val="00009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Claire.Sharp@tufts.edu" TargetMode="External"/><Relationship Id="rId3" Type="http://schemas.openxmlformats.org/officeDocument/2006/relationships/hyperlink" Target="mailto:nicholas.frank@tufts.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244"/>
            <a:ext cx="7772400" cy="1470025"/>
          </a:xfrm>
        </p:spPr>
        <p:txBody>
          <a:bodyPr>
            <a:normAutofit/>
          </a:bodyPr>
          <a:lstStyle/>
          <a:p>
            <a:r>
              <a:rPr lang="en-US" dirty="0" smtClean="0"/>
              <a:t>Tufts University Teaching Conference</a:t>
            </a:r>
            <a:br>
              <a:rPr lang="en-US" dirty="0" smtClean="0"/>
            </a:br>
            <a:r>
              <a:rPr lang="en-US" b="1" dirty="0" smtClean="0"/>
              <a:t> </a:t>
            </a:r>
            <a:r>
              <a:rPr lang="en-US" b="1" dirty="0" smtClean="0">
                <a:solidFill>
                  <a:srgbClr val="000090"/>
                </a:solidFill>
              </a:rPr>
              <a:t>Development of Clinical Reasoning</a:t>
            </a:r>
            <a:endParaRPr lang="en-US" dirty="0">
              <a:solidFill>
                <a:srgbClr val="000090"/>
              </a:solidFill>
            </a:endParaRPr>
          </a:p>
        </p:txBody>
      </p:sp>
      <p:sp>
        <p:nvSpPr>
          <p:cNvPr id="3" name="Subtitle 2"/>
          <p:cNvSpPr>
            <a:spLocks noGrp="1"/>
          </p:cNvSpPr>
          <p:nvPr>
            <p:ph type="subTitle" idx="1"/>
          </p:nvPr>
        </p:nvSpPr>
        <p:spPr>
          <a:xfrm>
            <a:off x="1371600" y="4495800"/>
            <a:ext cx="6400800" cy="1752600"/>
          </a:xfrm>
        </p:spPr>
        <p:txBody>
          <a:bodyPr>
            <a:normAutofit lnSpcReduction="10000"/>
          </a:bodyPr>
          <a:lstStyle/>
          <a:p>
            <a:endParaRPr lang="en-US" sz="2800" dirty="0" smtClean="0"/>
          </a:p>
          <a:p>
            <a:r>
              <a:rPr lang="en-US" sz="2400" dirty="0" smtClean="0"/>
              <a:t>Nicholas Frank, DVM, PhD, DACVIM</a:t>
            </a:r>
          </a:p>
          <a:p>
            <a:r>
              <a:rPr lang="en-US" sz="2400" dirty="0" smtClean="0"/>
              <a:t>Claire Sharp, </a:t>
            </a:r>
            <a:r>
              <a:rPr lang="en-US" sz="2400" dirty="0"/>
              <a:t>BVMS, </a:t>
            </a:r>
            <a:r>
              <a:rPr lang="en-US" sz="2400" dirty="0" smtClean="0"/>
              <a:t>MS, DACVECC</a:t>
            </a:r>
          </a:p>
          <a:p>
            <a:r>
              <a:rPr lang="en-US" sz="2400" dirty="0" smtClean="0"/>
              <a:t>Cummings School of Veterinary Medicine</a:t>
            </a:r>
          </a:p>
          <a:p>
            <a:endParaRPr lang="en-US" sz="2800" dirty="0" smtClean="0"/>
          </a:p>
        </p:txBody>
      </p:sp>
      <p:sp>
        <p:nvSpPr>
          <p:cNvPr id="4" name="TextBox 3"/>
          <p:cNvSpPr txBox="1"/>
          <p:nvPr/>
        </p:nvSpPr>
        <p:spPr>
          <a:xfrm>
            <a:off x="3352800" y="2819400"/>
            <a:ext cx="2286000" cy="646331"/>
          </a:xfrm>
          <a:prstGeom prst="rect">
            <a:avLst/>
          </a:prstGeom>
          <a:noFill/>
        </p:spPr>
        <p:txBody>
          <a:bodyPr wrap="square" rtlCol="0">
            <a:spAutoFit/>
          </a:bodyPr>
          <a:lstStyle/>
          <a:p>
            <a:pPr algn="ctr"/>
            <a:r>
              <a:rPr lang="en-US" dirty="0" smtClean="0">
                <a:solidFill>
                  <a:srgbClr val="FF0000"/>
                </a:solidFill>
              </a:rPr>
              <a:t>Photo of veterinarian and animal</a:t>
            </a:r>
            <a:endParaRPr lang="en-US" dirty="0">
              <a:solidFill>
                <a:srgbClr val="FF0000"/>
              </a:solidFill>
            </a:endParaRPr>
          </a:p>
        </p:txBody>
      </p:sp>
      <p:pic>
        <p:nvPicPr>
          <p:cNvPr id="5" name="Picture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200400" y="1447800"/>
            <a:ext cx="2457450" cy="3276600"/>
          </a:xfrm>
          <a:prstGeom prst="rect">
            <a:avLst/>
          </a:prstGeom>
        </p:spPr>
      </p:pic>
    </p:spTree>
    <p:extLst>
      <p:ext uri="{BB962C8B-B14F-4D97-AF65-F5344CB8AC3E}">
        <p14:creationId xmlns:p14="http://schemas.microsoft.com/office/powerpoint/2010/main" val="3380300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Philosophical approach to course</a:t>
            </a:r>
            <a:endParaRPr lang="en-US" dirty="0"/>
          </a:p>
        </p:txBody>
      </p:sp>
      <p:sp>
        <p:nvSpPr>
          <p:cNvPr id="3" name="Content Placeholder 2"/>
          <p:cNvSpPr>
            <a:spLocks noGrp="1"/>
          </p:cNvSpPr>
          <p:nvPr>
            <p:ph idx="1"/>
          </p:nvPr>
        </p:nvSpPr>
        <p:spPr/>
        <p:txBody>
          <a:bodyPr/>
          <a:lstStyle/>
          <a:p>
            <a:r>
              <a:rPr lang="en-US" dirty="0" smtClean="0"/>
              <a:t>Take a few minutes to discuss the philosophical approach to the course you are designing. </a:t>
            </a:r>
          </a:p>
          <a:p>
            <a:pPr lvl="1"/>
            <a:r>
              <a:rPr lang="en-US" dirty="0" smtClean="0"/>
              <a:t>Who should teach the course?</a:t>
            </a:r>
          </a:p>
          <a:p>
            <a:pPr lvl="1"/>
            <a:r>
              <a:rPr lang="en-US" dirty="0" smtClean="0"/>
              <a:t>What will you try to teach?</a:t>
            </a:r>
          </a:p>
          <a:p>
            <a:pPr lvl="1"/>
            <a:r>
              <a:rPr lang="en-US" dirty="0" smtClean="0"/>
              <a:t>How much can you achieve in one semester?</a:t>
            </a:r>
          </a:p>
          <a:p>
            <a:pPr lvl="1"/>
            <a:r>
              <a:rPr lang="en-US" dirty="0" smtClean="0"/>
              <a:t>What will your style be?</a:t>
            </a:r>
          </a:p>
          <a:p>
            <a:pPr lvl="1"/>
            <a:r>
              <a:rPr lang="en-US" dirty="0" smtClean="0"/>
              <a:t>How will you organize classes?</a:t>
            </a:r>
          </a:p>
          <a:p>
            <a:pPr lvl="1"/>
            <a:r>
              <a:rPr lang="en-US" dirty="0" smtClean="0"/>
              <a:t>Pass/fail or graded?</a:t>
            </a:r>
            <a:endParaRPr lang="en-US" dirty="0"/>
          </a:p>
        </p:txBody>
      </p:sp>
    </p:spTree>
    <p:extLst>
      <p:ext uri="{BB962C8B-B14F-4D97-AF65-F5344CB8AC3E}">
        <p14:creationId xmlns:p14="http://schemas.microsoft.com/office/powerpoint/2010/main" val="130738915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 Develop objectives and content</a:t>
            </a:r>
            <a:endParaRPr lang="en-US" dirty="0"/>
          </a:p>
        </p:txBody>
      </p:sp>
      <p:sp>
        <p:nvSpPr>
          <p:cNvPr id="3" name="Content Placeholder 2"/>
          <p:cNvSpPr>
            <a:spLocks noGrp="1"/>
          </p:cNvSpPr>
          <p:nvPr>
            <p:ph idx="1"/>
          </p:nvPr>
        </p:nvSpPr>
        <p:spPr/>
        <p:txBody>
          <a:bodyPr>
            <a:normAutofit/>
          </a:bodyPr>
          <a:lstStyle/>
          <a:p>
            <a:r>
              <a:rPr lang="en-US" dirty="0" smtClean="0"/>
              <a:t>What would you teach?</a:t>
            </a:r>
          </a:p>
          <a:p>
            <a:pPr marL="0" indent="0">
              <a:buNone/>
            </a:pPr>
            <a:endParaRPr lang="en-US" dirty="0" smtClean="0"/>
          </a:p>
          <a:p>
            <a:pPr lvl="1"/>
            <a:r>
              <a:rPr lang="en-US" dirty="0" smtClean="0"/>
              <a:t>Four introductory lectures with whole class</a:t>
            </a:r>
          </a:p>
          <a:p>
            <a:pPr lvl="1"/>
            <a:r>
              <a:rPr lang="en-US" dirty="0" smtClean="0"/>
              <a:t>Divide class into four groups</a:t>
            </a:r>
          </a:p>
          <a:p>
            <a:pPr lvl="1"/>
            <a:r>
              <a:rPr lang="en-US" dirty="0" smtClean="0"/>
              <a:t>Block of four cases </a:t>
            </a:r>
          </a:p>
          <a:p>
            <a:pPr lvl="1"/>
            <a:r>
              <a:rPr lang="en-US" dirty="0" smtClean="0"/>
              <a:t>Two hours per case</a:t>
            </a:r>
          </a:p>
          <a:p>
            <a:pPr lvl="1"/>
            <a:r>
              <a:rPr lang="en-US" dirty="0" smtClean="0"/>
              <a:t>Specialist teaching the class</a:t>
            </a:r>
          </a:p>
          <a:p>
            <a:pPr lvl="1"/>
            <a:r>
              <a:rPr lang="en-US" dirty="0" smtClean="0"/>
              <a:t>Whiteboard</a:t>
            </a:r>
          </a:p>
        </p:txBody>
      </p:sp>
    </p:spTree>
    <p:extLst>
      <p:ext uri="{BB962C8B-B14F-4D97-AF65-F5344CB8AC3E}">
        <p14:creationId xmlns:p14="http://schemas.microsoft.com/office/powerpoint/2010/main" val="34820340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clinical reasoning?</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“The thought process that guides practice” (Rogers, 1982)</a:t>
            </a:r>
          </a:p>
        </p:txBody>
      </p:sp>
    </p:spTree>
    <p:extLst>
      <p:ext uri="{BB962C8B-B14F-4D97-AF65-F5344CB8AC3E}">
        <p14:creationId xmlns:p14="http://schemas.microsoft.com/office/powerpoint/2010/main" val="406630255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00400" y="609599"/>
            <a:ext cx="2590800" cy="646331"/>
          </a:xfrm>
          <a:prstGeom prst="rect">
            <a:avLst/>
          </a:prstGeom>
          <a:noFill/>
          <a:ln>
            <a:solidFill>
              <a:schemeClr val="tx1">
                <a:alpha val="86000"/>
              </a:schemeClr>
            </a:solidFill>
          </a:ln>
        </p:spPr>
        <p:txBody>
          <a:bodyPr wrap="square" rtlCol="0">
            <a:spAutoFit/>
          </a:bodyPr>
          <a:lstStyle/>
          <a:p>
            <a:pPr algn="ctr"/>
            <a:r>
              <a:rPr lang="en-US" dirty="0" smtClean="0"/>
              <a:t>Veterinarian-client-patient contact</a:t>
            </a:r>
            <a:endParaRPr lang="en-US" dirty="0"/>
          </a:p>
        </p:txBody>
      </p:sp>
      <p:sp>
        <p:nvSpPr>
          <p:cNvPr id="6" name="TextBox 5"/>
          <p:cNvSpPr txBox="1"/>
          <p:nvPr/>
        </p:nvSpPr>
        <p:spPr>
          <a:xfrm>
            <a:off x="3200400" y="1542871"/>
            <a:ext cx="2590800" cy="1200329"/>
          </a:xfrm>
          <a:prstGeom prst="rect">
            <a:avLst/>
          </a:prstGeom>
          <a:noFill/>
          <a:ln>
            <a:solidFill>
              <a:schemeClr val="tx1">
                <a:alpha val="86000"/>
              </a:schemeClr>
            </a:solidFill>
          </a:ln>
        </p:spPr>
        <p:txBody>
          <a:bodyPr wrap="square" rtlCol="0">
            <a:spAutoFit/>
          </a:bodyPr>
          <a:lstStyle/>
          <a:p>
            <a:r>
              <a:rPr lang="en-US" dirty="0" smtClean="0"/>
              <a:t>Data collection</a:t>
            </a:r>
          </a:p>
          <a:p>
            <a:r>
              <a:rPr lang="en-US" dirty="0" smtClean="0"/>
              <a:t>- History</a:t>
            </a:r>
          </a:p>
          <a:p>
            <a:r>
              <a:rPr lang="en-US" dirty="0" smtClean="0"/>
              <a:t>- Physical examination</a:t>
            </a:r>
          </a:p>
          <a:p>
            <a:r>
              <a:rPr lang="en-US" dirty="0" smtClean="0"/>
              <a:t>+/- Initial diagnostic tests</a:t>
            </a:r>
            <a:endParaRPr lang="en-US" dirty="0"/>
          </a:p>
        </p:txBody>
      </p:sp>
      <p:sp>
        <p:nvSpPr>
          <p:cNvPr id="7" name="TextBox 6"/>
          <p:cNvSpPr txBox="1"/>
          <p:nvPr/>
        </p:nvSpPr>
        <p:spPr>
          <a:xfrm>
            <a:off x="3200400" y="3135868"/>
            <a:ext cx="2590800" cy="369332"/>
          </a:xfrm>
          <a:prstGeom prst="rect">
            <a:avLst/>
          </a:prstGeom>
          <a:noFill/>
          <a:ln>
            <a:solidFill>
              <a:schemeClr val="tx1">
                <a:alpha val="86000"/>
              </a:schemeClr>
            </a:solidFill>
          </a:ln>
        </p:spPr>
        <p:txBody>
          <a:bodyPr wrap="square" rtlCol="0">
            <a:spAutoFit/>
          </a:bodyPr>
          <a:lstStyle/>
          <a:p>
            <a:pPr algn="ctr"/>
            <a:r>
              <a:rPr lang="en-US" dirty="0" smtClean="0"/>
              <a:t>Diagnostic decision</a:t>
            </a:r>
            <a:endParaRPr lang="en-US" dirty="0"/>
          </a:p>
        </p:txBody>
      </p:sp>
      <p:sp>
        <p:nvSpPr>
          <p:cNvPr id="8" name="TextBox 7"/>
          <p:cNvSpPr txBox="1"/>
          <p:nvPr/>
        </p:nvSpPr>
        <p:spPr>
          <a:xfrm>
            <a:off x="3200400" y="3849469"/>
            <a:ext cx="2590800" cy="646331"/>
          </a:xfrm>
          <a:prstGeom prst="rect">
            <a:avLst/>
          </a:prstGeom>
          <a:noFill/>
          <a:ln>
            <a:solidFill>
              <a:schemeClr val="tx1">
                <a:alpha val="86000"/>
              </a:schemeClr>
            </a:solidFill>
          </a:ln>
        </p:spPr>
        <p:txBody>
          <a:bodyPr wrap="square" rtlCol="0">
            <a:spAutoFit/>
          </a:bodyPr>
          <a:lstStyle/>
          <a:p>
            <a:pPr algn="ctr"/>
            <a:r>
              <a:rPr lang="en-US" dirty="0" smtClean="0"/>
              <a:t>Is the diagnosis sufficiently certain?</a:t>
            </a:r>
            <a:endParaRPr lang="en-US" dirty="0"/>
          </a:p>
        </p:txBody>
      </p:sp>
      <p:sp>
        <p:nvSpPr>
          <p:cNvPr id="9" name="TextBox 8"/>
          <p:cNvSpPr txBox="1"/>
          <p:nvPr/>
        </p:nvSpPr>
        <p:spPr>
          <a:xfrm>
            <a:off x="3200400" y="4953000"/>
            <a:ext cx="2590800" cy="369332"/>
          </a:xfrm>
          <a:prstGeom prst="rect">
            <a:avLst/>
          </a:prstGeom>
          <a:noFill/>
          <a:ln>
            <a:solidFill>
              <a:schemeClr val="tx1">
                <a:alpha val="86000"/>
              </a:schemeClr>
            </a:solidFill>
          </a:ln>
        </p:spPr>
        <p:txBody>
          <a:bodyPr wrap="square" rtlCol="0">
            <a:spAutoFit/>
          </a:bodyPr>
          <a:lstStyle/>
          <a:p>
            <a:pPr algn="ctr"/>
            <a:r>
              <a:rPr lang="en-US" dirty="0" smtClean="0"/>
              <a:t>Treatment decision</a:t>
            </a:r>
            <a:endParaRPr lang="en-US" dirty="0"/>
          </a:p>
        </p:txBody>
      </p:sp>
      <p:sp>
        <p:nvSpPr>
          <p:cNvPr id="10" name="TextBox 9"/>
          <p:cNvSpPr txBox="1"/>
          <p:nvPr/>
        </p:nvSpPr>
        <p:spPr>
          <a:xfrm>
            <a:off x="3200400" y="5754469"/>
            <a:ext cx="2590800" cy="646331"/>
          </a:xfrm>
          <a:prstGeom prst="rect">
            <a:avLst/>
          </a:prstGeom>
          <a:noFill/>
          <a:ln>
            <a:solidFill>
              <a:schemeClr val="tx1">
                <a:alpha val="86000"/>
              </a:schemeClr>
            </a:solidFill>
          </a:ln>
        </p:spPr>
        <p:txBody>
          <a:bodyPr wrap="square" rtlCol="0">
            <a:spAutoFit/>
          </a:bodyPr>
          <a:lstStyle/>
          <a:p>
            <a:pPr algn="ctr"/>
            <a:r>
              <a:rPr lang="en-US" dirty="0" smtClean="0"/>
              <a:t>Observation of treatment result</a:t>
            </a:r>
            <a:endParaRPr lang="en-US" dirty="0"/>
          </a:p>
        </p:txBody>
      </p:sp>
      <p:sp>
        <p:nvSpPr>
          <p:cNvPr id="12" name="Oval 11"/>
          <p:cNvSpPr/>
          <p:nvPr/>
        </p:nvSpPr>
        <p:spPr>
          <a:xfrm>
            <a:off x="152400" y="2398931"/>
            <a:ext cx="1828800" cy="110626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81000" y="2614136"/>
            <a:ext cx="1524000" cy="738664"/>
          </a:xfrm>
          <a:prstGeom prst="rect">
            <a:avLst/>
          </a:prstGeom>
          <a:noFill/>
        </p:spPr>
        <p:txBody>
          <a:bodyPr wrap="square" rtlCol="0">
            <a:spAutoFit/>
          </a:bodyPr>
          <a:lstStyle/>
          <a:p>
            <a:r>
              <a:rPr lang="en-US" sz="1400" dirty="0" smtClean="0"/>
              <a:t>Knowledge of manifestations of different diseases</a:t>
            </a:r>
            <a:endParaRPr lang="en-US" sz="1400" dirty="0"/>
          </a:p>
        </p:txBody>
      </p:sp>
      <p:sp>
        <p:nvSpPr>
          <p:cNvPr id="16" name="Oval 15"/>
          <p:cNvSpPr/>
          <p:nvPr/>
        </p:nvSpPr>
        <p:spPr>
          <a:xfrm>
            <a:off x="152400" y="4161429"/>
            <a:ext cx="1828800" cy="110626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89467" y="4366736"/>
            <a:ext cx="1524000" cy="738664"/>
          </a:xfrm>
          <a:prstGeom prst="rect">
            <a:avLst/>
          </a:prstGeom>
          <a:noFill/>
        </p:spPr>
        <p:txBody>
          <a:bodyPr wrap="square" rtlCol="0">
            <a:spAutoFit/>
          </a:bodyPr>
          <a:lstStyle/>
          <a:p>
            <a:r>
              <a:rPr lang="en-US" sz="1400" dirty="0" smtClean="0"/>
              <a:t>Knowledge of the effects of different treatments</a:t>
            </a:r>
            <a:endParaRPr lang="en-US" sz="1400" dirty="0"/>
          </a:p>
        </p:txBody>
      </p:sp>
      <p:cxnSp>
        <p:nvCxnSpPr>
          <p:cNvPr id="19" name="Straight Arrow Connector 18"/>
          <p:cNvCxnSpPr>
            <a:stCxn id="5" idx="2"/>
          </p:cNvCxnSpPr>
          <p:nvPr/>
        </p:nvCxnSpPr>
        <p:spPr>
          <a:xfrm>
            <a:off x="4495800" y="1255930"/>
            <a:ext cx="0" cy="28694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6" idx="2"/>
            <a:endCxn id="7" idx="0"/>
          </p:cNvCxnSpPr>
          <p:nvPr/>
        </p:nvCxnSpPr>
        <p:spPr>
          <a:xfrm>
            <a:off x="4495800" y="2743200"/>
            <a:ext cx="0" cy="39266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8" idx="2"/>
            <a:endCxn id="9" idx="0"/>
          </p:cNvCxnSpPr>
          <p:nvPr/>
        </p:nvCxnSpPr>
        <p:spPr>
          <a:xfrm>
            <a:off x="4495800" y="4495800"/>
            <a:ext cx="0" cy="4572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7" idx="2"/>
          </p:cNvCxnSpPr>
          <p:nvPr/>
        </p:nvCxnSpPr>
        <p:spPr>
          <a:xfrm>
            <a:off x="4495800" y="3505200"/>
            <a:ext cx="0" cy="344269"/>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9" idx="2"/>
            <a:endCxn id="10" idx="0"/>
          </p:cNvCxnSpPr>
          <p:nvPr/>
        </p:nvCxnSpPr>
        <p:spPr>
          <a:xfrm>
            <a:off x="4495800" y="5322332"/>
            <a:ext cx="0" cy="43213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2" idx="6"/>
          </p:cNvCxnSpPr>
          <p:nvPr/>
        </p:nvCxnSpPr>
        <p:spPr>
          <a:xfrm flipV="1">
            <a:off x="1981200" y="2952065"/>
            <a:ext cx="2514600" cy="1"/>
          </a:xfrm>
          <a:prstGeom prst="straightConnector1">
            <a:avLst/>
          </a:prstGeom>
          <a:ln w="12700">
            <a:solidFill>
              <a:schemeClr val="tx1"/>
            </a:solidFill>
            <a:tailEnd type="stealth" w="sm"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6" idx="6"/>
          </p:cNvCxnSpPr>
          <p:nvPr/>
        </p:nvCxnSpPr>
        <p:spPr>
          <a:xfrm>
            <a:off x="1981200" y="4714564"/>
            <a:ext cx="2514600" cy="9836"/>
          </a:xfrm>
          <a:prstGeom prst="straightConnector1">
            <a:avLst/>
          </a:prstGeom>
          <a:ln w="12700">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766733" y="4588933"/>
            <a:ext cx="609600" cy="369332"/>
          </a:xfrm>
          <a:prstGeom prst="rect">
            <a:avLst/>
          </a:prstGeom>
          <a:noFill/>
        </p:spPr>
        <p:txBody>
          <a:bodyPr wrap="square" rtlCol="0">
            <a:spAutoFit/>
          </a:bodyPr>
          <a:lstStyle/>
          <a:p>
            <a:r>
              <a:rPr lang="en-US" dirty="0" smtClean="0"/>
              <a:t>Yes</a:t>
            </a:r>
            <a:endParaRPr lang="en-US" dirty="0"/>
          </a:p>
        </p:txBody>
      </p:sp>
      <p:cxnSp>
        <p:nvCxnSpPr>
          <p:cNvPr id="45" name="Elbow Connector 44"/>
          <p:cNvCxnSpPr>
            <a:stCxn id="8" idx="3"/>
          </p:cNvCxnSpPr>
          <p:nvPr/>
        </p:nvCxnSpPr>
        <p:spPr>
          <a:xfrm flipV="1">
            <a:off x="5791200" y="1399400"/>
            <a:ext cx="762000" cy="2773235"/>
          </a:xfrm>
          <a:prstGeom prst="bentConnector2">
            <a:avLst/>
          </a:prstGeom>
          <a:ln w="12700">
            <a:solidFill>
              <a:schemeClr val="tx1"/>
            </a:solidFill>
            <a:tailEnd type="none" w="sm"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H="1">
            <a:off x="4495800" y="1399400"/>
            <a:ext cx="2057400" cy="0"/>
          </a:xfrm>
          <a:prstGeom prst="straightConnector1">
            <a:avLst/>
          </a:prstGeom>
          <a:ln w="12700">
            <a:solidFill>
              <a:schemeClr val="tx1"/>
            </a:solidFill>
            <a:tailEnd type="triangle" w="sm" len="med"/>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5918200" y="3803303"/>
            <a:ext cx="609600" cy="369332"/>
          </a:xfrm>
          <a:prstGeom prst="rect">
            <a:avLst/>
          </a:prstGeom>
          <a:noFill/>
        </p:spPr>
        <p:txBody>
          <a:bodyPr wrap="square" rtlCol="0">
            <a:spAutoFit/>
          </a:bodyPr>
          <a:lstStyle/>
          <a:p>
            <a:r>
              <a:rPr lang="en-US" dirty="0" smtClean="0"/>
              <a:t>No</a:t>
            </a:r>
            <a:endParaRPr lang="en-US" dirty="0"/>
          </a:p>
        </p:txBody>
      </p:sp>
      <p:sp>
        <p:nvSpPr>
          <p:cNvPr id="49" name="TextBox 48"/>
          <p:cNvSpPr txBox="1"/>
          <p:nvPr/>
        </p:nvSpPr>
        <p:spPr>
          <a:xfrm>
            <a:off x="76201" y="76200"/>
            <a:ext cx="4114800" cy="461665"/>
          </a:xfrm>
          <a:prstGeom prst="rect">
            <a:avLst/>
          </a:prstGeom>
          <a:solidFill>
            <a:srgbClr val="FFFF00"/>
          </a:solidFill>
          <a:ln>
            <a:solidFill>
              <a:schemeClr val="tx1"/>
            </a:solidFill>
          </a:ln>
        </p:spPr>
        <p:txBody>
          <a:bodyPr wrap="square" rtlCol="0">
            <a:spAutoFit/>
          </a:bodyPr>
          <a:lstStyle/>
          <a:p>
            <a:r>
              <a:rPr lang="en-US" sz="2400" b="1" dirty="0" smtClean="0"/>
              <a:t>The Clinical Reasoning Process</a:t>
            </a:r>
            <a:endParaRPr lang="en-US" sz="2400" b="1" dirty="0"/>
          </a:p>
        </p:txBody>
      </p:sp>
    </p:spTree>
    <p:extLst>
      <p:ext uri="{BB962C8B-B14F-4D97-AF65-F5344CB8AC3E}">
        <p14:creationId xmlns:p14="http://schemas.microsoft.com/office/powerpoint/2010/main" val="354773785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444500"/>
            <a:ext cx="9144000" cy="5965321"/>
          </a:xfrm>
          <a:prstGeom prst="rect">
            <a:avLst/>
          </a:prstGeom>
        </p:spPr>
      </p:pic>
    </p:spTree>
    <p:extLst>
      <p:ext uri="{BB962C8B-B14F-4D97-AF65-F5344CB8AC3E}">
        <p14:creationId xmlns:p14="http://schemas.microsoft.com/office/powerpoint/2010/main" val="3696198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a:t>
            </a:r>
            <a:endParaRPr lang="en-US" dirty="0"/>
          </a:p>
        </p:txBody>
      </p:sp>
      <p:sp>
        <p:nvSpPr>
          <p:cNvPr id="3" name="Content Placeholder 2"/>
          <p:cNvSpPr>
            <a:spLocks noGrp="1"/>
          </p:cNvSpPr>
          <p:nvPr>
            <p:ph idx="1"/>
          </p:nvPr>
        </p:nvSpPr>
        <p:spPr/>
        <p:txBody>
          <a:bodyPr>
            <a:normAutofit/>
          </a:bodyPr>
          <a:lstStyle/>
          <a:p>
            <a:pPr marL="0" indent="0">
              <a:buNone/>
            </a:pPr>
            <a:r>
              <a:rPr lang="en-US" dirty="0"/>
              <a:t>The foal of Patch, a 5-year-old Quarter Horse mare, presented to the TCSVM emergency service last night at midnight for not standing or nursing after being born at approximately 10 AM.  The foal was given one liter of plasma and tube fed colostrum prior to presentation.  The owner reported that there was a "red bag" birth.</a:t>
            </a:r>
          </a:p>
        </p:txBody>
      </p:sp>
    </p:spTree>
    <p:extLst>
      <p:ext uri="{BB962C8B-B14F-4D97-AF65-F5344CB8AC3E}">
        <p14:creationId xmlns:p14="http://schemas.microsoft.com/office/powerpoint/2010/main" val="340989318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bag delivery</a:t>
            </a:r>
            <a:endParaRPr lang="en-US" dirty="0"/>
          </a:p>
        </p:txBody>
      </p:sp>
      <p:pic>
        <p:nvPicPr>
          <p:cNvPr id="4" name="Content Placeholder 3" descr="DSC07298.JPG"/>
          <p:cNvPicPr>
            <a:picLocks noGrp="1" noChangeAspect="1"/>
          </p:cNvPicPr>
          <p:nvPr>
            <p:ph idx="1"/>
          </p:nvPr>
        </p:nvPicPr>
        <p:blipFill>
          <a:blip r:embed="rId2" cstate="screen">
            <a:extLst>
              <a:ext uri="{28A0092B-C50C-407E-A947-70E740481C1C}">
                <a14:useLocalDpi xmlns:a14="http://schemas.microsoft.com/office/drawing/2010/main"/>
              </a:ext>
            </a:extLst>
          </a:blip>
          <a:stretch>
            <a:fillRect/>
          </a:stretch>
        </p:blipFill>
        <p:spPr>
          <a:xfrm>
            <a:off x="1554691" y="1600200"/>
            <a:ext cx="6034617" cy="4525963"/>
          </a:xfrm>
        </p:spPr>
      </p:pic>
    </p:spTree>
    <p:extLst>
      <p:ext uri="{BB962C8B-B14F-4D97-AF65-F5344CB8AC3E}">
        <p14:creationId xmlns:p14="http://schemas.microsoft.com/office/powerpoint/2010/main" val="98984343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Step 5: Assess student learning</a:t>
            </a:r>
            <a:endParaRPr lang="en-US" dirty="0"/>
          </a:p>
        </p:txBody>
      </p:sp>
      <p:sp>
        <p:nvSpPr>
          <p:cNvPr id="8" name="Content Placeholder 7"/>
          <p:cNvSpPr>
            <a:spLocks noGrp="1"/>
          </p:cNvSpPr>
          <p:nvPr>
            <p:ph idx="1"/>
          </p:nvPr>
        </p:nvSpPr>
        <p:spPr/>
        <p:txBody>
          <a:bodyPr/>
          <a:lstStyle/>
          <a:p>
            <a:pPr marL="0" indent="0">
              <a:buNone/>
            </a:pPr>
            <a:r>
              <a:rPr lang="en-US" dirty="0" smtClean="0"/>
              <a:t>Dilemma: Is a MCQ examination appropriate for a course about the reasoning process?</a:t>
            </a:r>
          </a:p>
          <a:p>
            <a:pPr marL="0" indent="0">
              <a:buNone/>
            </a:pPr>
            <a:endParaRPr lang="en-US" dirty="0"/>
          </a:p>
          <a:p>
            <a:pPr marL="0" indent="0">
              <a:buNone/>
            </a:pPr>
            <a:r>
              <a:rPr lang="en-US" dirty="0" smtClean="0"/>
              <a:t>Take a few minutes to discuss the pros and cons of different methods of assessment and make recommendations for this course </a:t>
            </a:r>
            <a:endParaRPr lang="en-US" dirty="0"/>
          </a:p>
        </p:txBody>
      </p:sp>
    </p:spTree>
    <p:extLst>
      <p:ext uri="{BB962C8B-B14F-4D97-AF65-F5344CB8AC3E}">
        <p14:creationId xmlns:p14="http://schemas.microsoft.com/office/powerpoint/2010/main" val="66306104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in VM342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2013</a:t>
            </a:r>
          </a:p>
          <a:p>
            <a:r>
              <a:rPr lang="en-US" dirty="0" smtClean="0"/>
              <a:t>First session included a pre-course assessment – a case-based examination that Dr. Sharp went over in class and provided the key</a:t>
            </a:r>
          </a:p>
          <a:p>
            <a:r>
              <a:rPr lang="en-US" dirty="0" smtClean="0"/>
              <a:t>Final examination: Two case-based questions (one large animal and one small animal) graded by the two course directors </a:t>
            </a:r>
          </a:p>
          <a:p>
            <a:pPr marL="0" indent="0">
              <a:buNone/>
            </a:pPr>
            <a:r>
              <a:rPr lang="en-US" dirty="0" smtClean="0"/>
              <a:t>2014</a:t>
            </a:r>
          </a:p>
          <a:p>
            <a:r>
              <a:rPr lang="en-US" dirty="0" smtClean="0"/>
              <a:t>Addition of peer-graded midterm</a:t>
            </a:r>
          </a:p>
          <a:p>
            <a:r>
              <a:rPr lang="en-US" dirty="0" smtClean="0"/>
              <a:t>Switch to peer-graded final examination (</a:t>
            </a:r>
            <a:r>
              <a:rPr lang="en-US" dirty="0" err="1" smtClean="0"/>
              <a:t>ExamSoft</a:t>
            </a:r>
            <a:r>
              <a:rPr lang="en-US" dirty="0" smtClean="0"/>
              <a:t>)</a:t>
            </a:r>
            <a:endParaRPr lang="en-US" dirty="0"/>
          </a:p>
        </p:txBody>
      </p:sp>
    </p:spTree>
    <p:extLst>
      <p:ext uri="{BB962C8B-B14F-4D97-AF65-F5344CB8AC3E}">
        <p14:creationId xmlns:p14="http://schemas.microsoft.com/office/powerpoint/2010/main" val="354964678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 </a:t>
            </a:r>
            <a:r>
              <a:rPr lang="en-US" dirty="0"/>
              <a:t>Modify/adapt the </a:t>
            </a:r>
            <a:r>
              <a:rPr lang="en-US" dirty="0" smtClean="0"/>
              <a:t>course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Modifications for 2014:</a:t>
            </a:r>
          </a:p>
          <a:p>
            <a:pPr marL="514350" indent="-514350">
              <a:buFont typeface="+mj-lt"/>
              <a:buAutoNum type="arabicPeriod"/>
            </a:pPr>
            <a:r>
              <a:rPr lang="en-US" dirty="0" smtClean="0"/>
              <a:t>Attendance </a:t>
            </a:r>
          </a:p>
          <a:p>
            <a:pPr marL="0" indent="0">
              <a:buNone/>
            </a:pPr>
            <a:r>
              <a:rPr lang="en-US" dirty="0"/>
              <a:t>	</a:t>
            </a:r>
            <a:r>
              <a:rPr lang="en-US" dirty="0" smtClean="0">
                <a:solidFill>
                  <a:srgbClr val="000090"/>
                </a:solidFill>
              </a:rPr>
              <a:t>Eliminated ‘one free pass’</a:t>
            </a:r>
          </a:p>
          <a:p>
            <a:pPr marL="514350" indent="-514350">
              <a:buFont typeface="+mj-lt"/>
              <a:buAutoNum type="arabicPeriod" startAt="2"/>
            </a:pPr>
            <a:r>
              <a:rPr lang="en-US" dirty="0" smtClean="0"/>
              <a:t>Unfamiliar examination format </a:t>
            </a:r>
          </a:p>
          <a:p>
            <a:pPr marL="922338" lvl="1" indent="-400050" defTabSz="-236538">
              <a:buFont typeface="+mj-lt"/>
              <a:buAutoNum type="alphaLcPeriod"/>
              <a:tabLst>
                <a:tab pos="922338" algn="l"/>
              </a:tabLst>
            </a:pPr>
            <a:r>
              <a:rPr lang="en-US" dirty="0">
                <a:solidFill>
                  <a:srgbClr val="000090"/>
                </a:solidFill>
              </a:rPr>
              <a:t>Introduced a mid-term examination (acted as a 	formative assessment) </a:t>
            </a:r>
          </a:p>
          <a:p>
            <a:pPr marL="922338" lvl="1" indent="-400050" defTabSz="-236538">
              <a:buFont typeface="+mj-lt"/>
              <a:buAutoNum type="alphaLcPeriod"/>
              <a:tabLst>
                <a:tab pos="922338" algn="l"/>
              </a:tabLst>
            </a:pPr>
            <a:r>
              <a:rPr lang="en-US" dirty="0">
                <a:solidFill>
                  <a:srgbClr val="000090"/>
                </a:solidFill>
              </a:rPr>
              <a:t>Asked the same </a:t>
            </a:r>
            <a:r>
              <a:rPr lang="en-US" dirty="0" smtClean="0">
                <a:solidFill>
                  <a:srgbClr val="000090"/>
                </a:solidFill>
              </a:rPr>
              <a:t>questions </a:t>
            </a:r>
            <a:r>
              <a:rPr lang="en-US" dirty="0">
                <a:solidFill>
                  <a:srgbClr val="000090"/>
                </a:solidFill>
              </a:rPr>
              <a:t>in class: </a:t>
            </a:r>
            <a:r>
              <a:rPr lang="en-US" dirty="0" smtClean="0">
                <a:solidFill>
                  <a:srgbClr val="000090"/>
                </a:solidFill>
              </a:rPr>
              <a:t>‘List </a:t>
            </a:r>
            <a:r>
              <a:rPr lang="en-US" dirty="0">
                <a:solidFill>
                  <a:srgbClr val="000090"/>
                </a:solidFill>
              </a:rPr>
              <a:t>the five most common causes of inappetence in </a:t>
            </a:r>
            <a:r>
              <a:rPr lang="en-US" dirty="0" smtClean="0">
                <a:solidFill>
                  <a:srgbClr val="000090"/>
                </a:solidFill>
              </a:rPr>
              <a:t>horses’</a:t>
            </a:r>
          </a:p>
          <a:p>
            <a:pPr marL="0" indent="0">
              <a:buNone/>
            </a:pPr>
            <a:endParaRPr lang="en-US" dirty="0"/>
          </a:p>
        </p:txBody>
      </p:sp>
    </p:spTree>
    <p:extLst>
      <p:ext uri="{BB962C8B-B14F-4D97-AF65-F5344CB8AC3E}">
        <p14:creationId xmlns:p14="http://schemas.microsoft.com/office/powerpoint/2010/main" val="26365852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Medical Education</a:t>
            </a:r>
            <a:endParaRPr lang="en-US" dirty="0"/>
          </a:p>
        </p:txBody>
      </p:sp>
      <p:sp>
        <p:nvSpPr>
          <p:cNvPr id="3" name="Content Placeholder 2"/>
          <p:cNvSpPr>
            <a:spLocks noGrp="1"/>
          </p:cNvSpPr>
          <p:nvPr>
            <p:ph idx="1"/>
          </p:nvPr>
        </p:nvSpPr>
        <p:spPr/>
        <p:txBody>
          <a:bodyPr/>
          <a:lstStyle/>
          <a:p>
            <a:r>
              <a:rPr lang="en-US" dirty="0" smtClean="0"/>
              <a:t>Four-year professional degrees in medical sciences (dental, medical, and veterinary)</a:t>
            </a:r>
          </a:p>
          <a:p>
            <a:r>
              <a:rPr lang="en-US" dirty="0" smtClean="0"/>
              <a:t>Preclinical curriculum for first 2.5 – 3 years</a:t>
            </a:r>
          </a:p>
          <a:p>
            <a:r>
              <a:rPr lang="en-US" dirty="0" smtClean="0"/>
              <a:t>Rotate through clinics last 1 – 1.5 years</a:t>
            </a:r>
          </a:p>
          <a:p>
            <a:r>
              <a:rPr lang="en-US" dirty="0" smtClean="0"/>
              <a:t>Graduate after 4 years and enter practice</a:t>
            </a:r>
          </a:p>
          <a:p>
            <a:r>
              <a:rPr lang="en-US" dirty="0" smtClean="0"/>
              <a:t>Or move onto internship and residency to become a ‘board-certified’ specialist</a:t>
            </a:r>
          </a:p>
          <a:p>
            <a:r>
              <a:rPr lang="en-US" dirty="0" smtClean="0"/>
              <a:t>Must prepare students for Day One as a veterinarian</a:t>
            </a:r>
          </a:p>
          <a:p>
            <a:endParaRPr lang="en-US" dirty="0"/>
          </a:p>
        </p:txBody>
      </p:sp>
    </p:spTree>
    <p:extLst>
      <p:ext uri="{BB962C8B-B14F-4D97-AF65-F5344CB8AC3E}">
        <p14:creationId xmlns:p14="http://schemas.microsoft.com/office/powerpoint/2010/main" val="238644068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 </a:t>
            </a:r>
            <a:r>
              <a:rPr lang="en-US" dirty="0"/>
              <a:t>Modify/adapt the </a:t>
            </a:r>
            <a:r>
              <a:rPr lang="en-US" dirty="0" smtClean="0"/>
              <a:t>course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Modifications for 2014:</a:t>
            </a:r>
          </a:p>
          <a:p>
            <a:pPr marL="514350" indent="-514350">
              <a:buFont typeface="+mj-lt"/>
              <a:buAutoNum type="arabicPeriod" startAt="3"/>
            </a:pPr>
            <a:r>
              <a:rPr lang="en-US" dirty="0" smtClean="0"/>
              <a:t>Burden of exam marking</a:t>
            </a:r>
          </a:p>
          <a:p>
            <a:pPr marL="0" indent="0">
              <a:buNone/>
            </a:pPr>
            <a:r>
              <a:rPr lang="en-US" dirty="0">
                <a:solidFill>
                  <a:srgbClr val="000090"/>
                </a:solidFill>
              </a:rPr>
              <a:t>	</a:t>
            </a:r>
            <a:r>
              <a:rPr lang="en-US" dirty="0" smtClean="0">
                <a:solidFill>
                  <a:srgbClr val="000090"/>
                </a:solidFill>
              </a:rPr>
              <a:t>Peer grading</a:t>
            </a:r>
            <a:endParaRPr lang="en-US" dirty="0" smtClean="0"/>
          </a:p>
          <a:p>
            <a:pPr marL="514350" indent="-514350">
              <a:buFont typeface="+mj-lt"/>
              <a:buAutoNum type="arabicPeriod" startAt="4"/>
            </a:pPr>
            <a:r>
              <a:rPr lang="en-US" dirty="0" smtClean="0"/>
              <a:t>Attention to this course versus others</a:t>
            </a:r>
          </a:p>
          <a:p>
            <a:pPr marL="0" indent="0">
              <a:buNone/>
            </a:pPr>
            <a:r>
              <a:rPr lang="en-US" dirty="0" smtClean="0">
                <a:solidFill>
                  <a:srgbClr val="000090"/>
                </a:solidFill>
              </a:rPr>
              <a:t>	[</a:t>
            </a:r>
            <a:r>
              <a:rPr lang="en-US" dirty="0">
                <a:solidFill>
                  <a:srgbClr val="000090"/>
                </a:solidFill>
              </a:rPr>
              <a:t>Graded course</a:t>
            </a:r>
            <a:r>
              <a:rPr lang="en-US" dirty="0" smtClean="0">
                <a:solidFill>
                  <a:srgbClr val="000090"/>
                </a:solidFill>
              </a:rPr>
              <a:t>]</a:t>
            </a:r>
            <a:endParaRPr lang="en-US" dirty="0" smtClean="0"/>
          </a:p>
          <a:p>
            <a:pPr marL="514350" indent="-514350">
              <a:buFont typeface="+mj-lt"/>
              <a:buAutoNum type="arabicPeriod" startAt="5"/>
            </a:pPr>
            <a:r>
              <a:rPr lang="en-US" dirty="0" smtClean="0"/>
              <a:t>Need to refine methods of assessment </a:t>
            </a:r>
          </a:p>
          <a:p>
            <a:pPr marL="0" indent="0">
              <a:buNone/>
            </a:pPr>
            <a:r>
              <a:rPr lang="en-US" dirty="0"/>
              <a:t>	</a:t>
            </a:r>
            <a:r>
              <a:rPr lang="en-US" dirty="0" smtClean="0">
                <a:solidFill>
                  <a:srgbClr val="000090"/>
                </a:solidFill>
              </a:rPr>
              <a:t>Use of </a:t>
            </a:r>
            <a:r>
              <a:rPr lang="en-US" dirty="0" err="1" smtClean="0">
                <a:solidFill>
                  <a:srgbClr val="000090"/>
                </a:solidFill>
              </a:rPr>
              <a:t>ExamSoft</a:t>
            </a:r>
            <a:r>
              <a:rPr lang="en-US" dirty="0" smtClean="0">
                <a:solidFill>
                  <a:srgbClr val="000090"/>
                </a:solidFill>
              </a:rPr>
              <a:t> for examinations</a:t>
            </a:r>
          </a:p>
          <a:p>
            <a:pPr marL="0" indent="0">
              <a:buNone/>
            </a:pPr>
            <a:r>
              <a:rPr lang="en-US" dirty="0">
                <a:solidFill>
                  <a:srgbClr val="000090"/>
                </a:solidFill>
              </a:rPr>
              <a:t>	</a:t>
            </a:r>
            <a:endParaRPr lang="en-US" dirty="0" smtClean="0">
              <a:solidFill>
                <a:srgbClr val="000090"/>
              </a:solidFill>
            </a:endParaRPr>
          </a:p>
          <a:p>
            <a:pPr marL="514350" indent="-514350">
              <a:buFont typeface="+mj-lt"/>
              <a:buAutoNum type="arabicPeriod"/>
            </a:pPr>
            <a:endParaRPr lang="en-US" dirty="0"/>
          </a:p>
        </p:txBody>
      </p:sp>
    </p:spTree>
    <p:extLst>
      <p:ext uri="{BB962C8B-B14F-4D97-AF65-F5344CB8AC3E}">
        <p14:creationId xmlns:p14="http://schemas.microsoft.com/office/powerpoint/2010/main" val="372048502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t>Dr. Claire Sharp</a:t>
            </a:r>
          </a:p>
          <a:p>
            <a:pPr marL="0" indent="0">
              <a:spcBef>
                <a:spcPts val="0"/>
              </a:spcBef>
              <a:buNone/>
            </a:pPr>
            <a:r>
              <a:rPr lang="en-US" dirty="0" smtClean="0"/>
              <a:t>Assistant Professor</a:t>
            </a:r>
          </a:p>
          <a:p>
            <a:pPr marL="0" indent="0">
              <a:spcBef>
                <a:spcPts val="0"/>
              </a:spcBef>
              <a:buNone/>
            </a:pPr>
            <a:r>
              <a:rPr lang="en-US" dirty="0" smtClean="0"/>
              <a:t>Department of Clinical Sciences</a:t>
            </a:r>
          </a:p>
          <a:p>
            <a:pPr marL="0" indent="0">
              <a:spcBef>
                <a:spcPts val="0"/>
              </a:spcBef>
              <a:buNone/>
            </a:pPr>
            <a:r>
              <a:rPr lang="en-US" dirty="0">
                <a:hlinkClick r:id="rId2"/>
              </a:rPr>
              <a:t>c</a:t>
            </a:r>
            <a:r>
              <a:rPr lang="en-US" dirty="0" smtClean="0">
                <a:hlinkClick r:id="rId2"/>
              </a:rPr>
              <a:t>laire.sharp</a:t>
            </a:r>
            <a:r>
              <a:rPr lang="en-US" dirty="0">
                <a:hlinkClick r:id="rId2"/>
              </a:rPr>
              <a:t>@</a:t>
            </a:r>
            <a:r>
              <a:rPr lang="en-US" dirty="0" smtClean="0">
                <a:hlinkClick r:id="rId2"/>
              </a:rPr>
              <a:t>tufts.edu</a:t>
            </a:r>
            <a:r>
              <a:rPr lang="en-US" dirty="0" smtClean="0"/>
              <a:t> </a:t>
            </a:r>
            <a:endParaRPr lang="en-US" dirty="0"/>
          </a:p>
          <a:p>
            <a:pPr marL="0" indent="0">
              <a:spcBef>
                <a:spcPts val="0"/>
              </a:spcBef>
              <a:buNone/>
            </a:pPr>
            <a:endParaRPr lang="en-US" dirty="0" smtClean="0"/>
          </a:p>
          <a:p>
            <a:pPr marL="0" indent="0">
              <a:spcBef>
                <a:spcPts val="0"/>
              </a:spcBef>
              <a:buNone/>
            </a:pPr>
            <a:r>
              <a:rPr lang="en-US" dirty="0"/>
              <a:t>Dr. Nick Frank</a:t>
            </a:r>
          </a:p>
          <a:p>
            <a:pPr marL="0" indent="0">
              <a:spcBef>
                <a:spcPts val="0"/>
              </a:spcBef>
              <a:buNone/>
            </a:pPr>
            <a:r>
              <a:rPr lang="en-US" dirty="0"/>
              <a:t>Professor and Chair</a:t>
            </a:r>
          </a:p>
          <a:p>
            <a:pPr marL="0" indent="0">
              <a:spcBef>
                <a:spcPts val="0"/>
              </a:spcBef>
              <a:buNone/>
            </a:pPr>
            <a:r>
              <a:rPr lang="en-US" dirty="0"/>
              <a:t>Department of Clinical Sciences</a:t>
            </a:r>
          </a:p>
          <a:p>
            <a:pPr marL="0" indent="0">
              <a:spcBef>
                <a:spcPts val="0"/>
              </a:spcBef>
              <a:buNone/>
            </a:pPr>
            <a:r>
              <a:rPr lang="en-US" dirty="0">
                <a:hlinkClick r:id="rId3"/>
              </a:rPr>
              <a:t>nicholas.frank@tufts.edu</a:t>
            </a:r>
            <a:r>
              <a:rPr lang="en-US" dirty="0"/>
              <a:t> </a:t>
            </a:r>
          </a:p>
          <a:p>
            <a:pPr marL="0" indent="0">
              <a:spcBef>
                <a:spcPts val="0"/>
              </a:spcBef>
              <a:buNone/>
            </a:pPr>
            <a:endParaRPr lang="en-US" dirty="0"/>
          </a:p>
        </p:txBody>
      </p:sp>
    </p:spTree>
    <p:extLst>
      <p:ext uri="{BB962C8B-B14F-4D97-AF65-F5344CB8AC3E}">
        <p14:creationId xmlns:p14="http://schemas.microsoft.com/office/powerpoint/2010/main" val="1222439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of Participants</a:t>
            </a:r>
            <a:endParaRPr lang="en-US" dirty="0"/>
          </a:p>
        </p:txBody>
      </p:sp>
      <p:sp>
        <p:nvSpPr>
          <p:cNvPr id="3" name="Content Placeholder 2"/>
          <p:cNvSpPr>
            <a:spLocks noGrp="1"/>
          </p:cNvSpPr>
          <p:nvPr>
            <p:ph idx="1"/>
          </p:nvPr>
        </p:nvSpPr>
        <p:spPr/>
        <p:txBody>
          <a:bodyPr>
            <a:normAutofit/>
          </a:bodyPr>
          <a:lstStyle/>
          <a:p>
            <a:r>
              <a:rPr lang="en-US" dirty="0" smtClean="0"/>
              <a:t>What is your background? </a:t>
            </a:r>
          </a:p>
          <a:p>
            <a:endParaRPr lang="en-US" dirty="0"/>
          </a:p>
          <a:p>
            <a:endParaRPr lang="en-US" dirty="0" smtClean="0"/>
          </a:p>
          <a:p>
            <a:endParaRPr lang="en-US" dirty="0"/>
          </a:p>
          <a:p>
            <a:r>
              <a:rPr lang="en-US" dirty="0" smtClean="0"/>
              <a:t>If you are not a dentist/physician/veterinarian, then use your perspective as a patient or animal owner.</a:t>
            </a:r>
          </a:p>
          <a:p>
            <a:pPr marL="0" indent="0">
              <a:buNone/>
            </a:pPr>
            <a:endParaRPr lang="en-US" dirty="0"/>
          </a:p>
          <a:p>
            <a:pPr marL="0" indent="0" algn="ctr">
              <a:buNone/>
            </a:pPr>
            <a:r>
              <a:rPr lang="en-US" b="1" i="1" dirty="0" smtClean="0"/>
              <a:t>What are you looking for in a new graduate dentist, physician, or veterinarian?</a:t>
            </a:r>
            <a:endParaRPr lang="en-US" b="1" i="1" dirty="0"/>
          </a:p>
        </p:txBody>
      </p:sp>
    </p:spTree>
    <p:extLst>
      <p:ext uri="{BB962C8B-B14F-4D97-AF65-F5344CB8AC3E}">
        <p14:creationId xmlns:p14="http://schemas.microsoft.com/office/powerpoint/2010/main" val="102184219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Identify and state the problem </a:t>
            </a:r>
            <a:endParaRPr lang="en-US" dirty="0"/>
          </a:p>
        </p:txBody>
      </p:sp>
      <p:sp>
        <p:nvSpPr>
          <p:cNvPr id="3" name="Content Placeholder 2"/>
          <p:cNvSpPr>
            <a:spLocks noGrp="1"/>
          </p:cNvSpPr>
          <p:nvPr>
            <p:ph idx="1"/>
          </p:nvPr>
        </p:nvSpPr>
        <p:spPr/>
        <p:txBody>
          <a:bodyPr>
            <a:normAutofit/>
          </a:bodyPr>
          <a:lstStyle/>
          <a:p>
            <a:r>
              <a:rPr lang="en-US" dirty="0" smtClean="0"/>
              <a:t>Identify the problems relating to clinical reasoning that you might encounter in your students (or ours)?</a:t>
            </a:r>
          </a:p>
          <a:p>
            <a:pPr lvl="1"/>
            <a:r>
              <a:rPr lang="en-US" dirty="0" smtClean="0"/>
              <a:t>Cannot ‘play the odds’ yet; some diseases more common in certain breeds/age</a:t>
            </a:r>
          </a:p>
          <a:p>
            <a:pPr lvl="1"/>
            <a:r>
              <a:rPr lang="en-US" dirty="0" smtClean="0"/>
              <a:t>Focus on the most recent system covered in class</a:t>
            </a:r>
          </a:p>
          <a:p>
            <a:pPr lvl="1"/>
            <a:r>
              <a:rPr lang="en-US" dirty="0" smtClean="0"/>
              <a:t>Equally weighting uncommon and common diseases </a:t>
            </a:r>
          </a:p>
          <a:p>
            <a:pPr lvl="1"/>
            <a:r>
              <a:rPr lang="en-US" dirty="0" smtClean="0"/>
              <a:t>Cannot prioritize problems and identify most life threatening</a:t>
            </a:r>
            <a:endParaRPr lang="en-US" dirty="0"/>
          </a:p>
        </p:txBody>
      </p:sp>
    </p:spTree>
    <p:extLst>
      <p:ext uri="{BB962C8B-B14F-4D97-AF65-F5344CB8AC3E}">
        <p14:creationId xmlns:p14="http://schemas.microsoft.com/office/powerpoint/2010/main" val="13799584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the Problem</a:t>
            </a:r>
            <a:endParaRPr lang="en-US" dirty="0"/>
          </a:p>
        </p:txBody>
      </p:sp>
      <p:sp>
        <p:nvSpPr>
          <p:cNvPr id="3" name="Content Placeholder 2"/>
          <p:cNvSpPr>
            <a:spLocks noGrp="1"/>
          </p:cNvSpPr>
          <p:nvPr>
            <p:ph idx="1"/>
          </p:nvPr>
        </p:nvSpPr>
        <p:spPr/>
        <p:txBody>
          <a:bodyPr>
            <a:normAutofit/>
          </a:bodyPr>
          <a:lstStyle/>
          <a:p>
            <a:r>
              <a:rPr lang="en-US" dirty="0" smtClean="0"/>
              <a:t>How does </a:t>
            </a:r>
            <a:r>
              <a:rPr lang="en-US" dirty="0"/>
              <a:t>the way that we teach students contribute to deficiencies in clinical reasoning?</a:t>
            </a:r>
          </a:p>
          <a:p>
            <a:pPr lvl="1"/>
            <a:r>
              <a:rPr lang="en-US" dirty="0" smtClean="0"/>
              <a:t>Systems approach</a:t>
            </a:r>
          </a:p>
          <a:p>
            <a:pPr lvl="1"/>
            <a:r>
              <a:rPr lang="en-US" dirty="0" smtClean="0"/>
              <a:t>Common and uncommon diseases not differentiated</a:t>
            </a:r>
          </a:p>
          <a:p>
            <a:pPr lvl="1"/>
            <a:r>
              <a:rPr lang="en-US" dirty="0" smtClean="0"/>
              <a:t>Instructors are expert learners and omit information for novice learners</a:t>
            </a:r>
          </a:p>
          <a:p>
            <a:pPr lvl="1"/>
            <a:r>
              <a:rPr lang="en-US" dirty="0" smtClean="0"/>
              <a:t>Assumptions made that students can recognize the more important problems</a:t>
            </a:r>
            <a:endParaRPr lang="en-US" dirty="0"/>
          </a:p>
        </p:txBody>
      </p:sp>
    </p:spTree>
    <p:extLst>
      <p:ext uri="{BB962C8B-B14F-4D97-AF65-F5344CB8AC3E}">
        <p14:creationId xmlns:p14="http://schemas.microsoft.com/office/powerpoint/2010/main" val="39569198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6477000" cy="1143000"/>
          </a:xfrm>
        </p:spPr>
        <p:txBody>
          <a:bodyPr/>
          <a:lstStyle/>
          <a:p>
            <a:pPr algn="l"/>
            <a:r>
              <a:rPr lang="en-US" dirty="0" smtClean="0"/>
              <a:t>Development of a Clinician</a:t>
            </a:r>
            <a:endParaRPr lang="en-US"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681796928"/>
              </p:ext>
            </p:extLst>
          </p:nvPr>
        </p:nvGraphicFramePr>
        <p:xfrm>
          <a:off x="685800" y="1371600"/>
          <a:ext cx="8458200" cy="46561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ular Callout 1"/>
          <p:cNvSpPr/>
          <p:nvPr/>
        </p:nvSpPr>
        <p:spPr>
          <a:xfrm>
            <a:off x="609600" y="5410200"/>
            <a:ext cx="3276600" cy="1295400"/>
          </a:xfrm>
          <a:prstGeom prst="wedgeRectCallout">
            <a:avLst>
              <a:gd name="adj1" fmla="val -49856"/>
              <a:gd name="adj2" fmla="val -89701"/>
            </a:avLst>
          </a:prstGeom>
          <a:solidFill>
            <a:schemeClr val="accent6">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tx1"/>
                </a:solidFill>
              </a:rPr>
              <a:t>Novice Learner</a:t>
            </a:r>
          </a:p>
          <a:p>
            <a:pPr algn="ctr"/>
            <a:r>
              <a:rPr lang="en-US" sz="2400" dirty="0" smtClean="0">
                <a:solidFill>
                  <a:schemeClr val="tx1"/>
                </a:solidFill>
              </a:rPr>
              <a:t>More concerned with vocabulary and content  </a:t>
            </a:r>
            <a:endParaRPr lang="en-US" sz="2400" dirty="0">
              <a:solidFill>
                <a:schemeClr val="tx1"/>
              </a:solidFill>
            </a:endParaRPr>
          </a:p>
        </p:txBody>
      </p:sp>
      <p:sp>
        <p:nvSpPr>
          <p:cNvPr id="7" name="Rectangular Callout 6"/>
          <p:cNvSpPr/>
          <p:nvPr/>
        </p:nvSpPr>
        <p:spPr>
          <a:xfrm>
            <a:off x="5029200" y="5334000"/>
            <a:ext cx="3429000" cy="1295400"/>
          </a:xfrm>
          <a:prstGeom prst="wedgeRectCallout">
            <a:avLst>
              <a:gd name="adj1" fmla="val 47786"/>
              <a:gd name="adj2" fmla="val -94091"/>
            </a:avLst>
          </a:prstGeom>
          <a:solidFill>
            <a:schemeClr val="accent6">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tx1"/>
                </a:solidFill>
              </a:rPr>
              <a:t>Expert Learner</a:t>
            </a:r>
          </a:p>
          <a:p>
            <a:pPr algn="ctr"/>
            <a:r>
              <a:rPr lang="en-US" sz="2400" dirty="0" smtClean="0">
                <a:solidFill>
                  <a:schemeClr val="tx1"/>
                </a:solidFill>
              </a:rPr>
              <a:t>More concerned with processes</a:t>
            </a:r>
            <a:endParaRPr lang="en-US" sz="2400" dirty="0">
              <a:solidFill>
                <a:schemeClr val="tx1"/>
              </a:solidFill>
            </a:endParaRPr>
          </a:p>
        </p:txBody>
      </p:sp>
    </p:spTree>
    <p:extLst>
      <p:ext uri="{BB962C8B-B14F-4D97-AF65-F5344CB8AC3E}">
        <p14:creationId xmlns:p14="http://schemas.microsoft.com/office/powerpoint/2010/main" val="34768731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en-US" dirty="0" smtClean="0"/>
              <a:t>Workshop Outline</a:t>
            </a:r>
            <a:br>
              <a:rPr lang="en-US" dirty="0" smtClean="0"/>
            </a:br>
            <a:r>
              <a:rPr lang="en-US" dirty="0" smtClean="0">
                <a:solidFill>
                  <a:srgbClr val="000000"/>
                </a:solidFill>
              </a:rPr>
              <a:t>Steps of the Process</a:t>
            </a:r>
            <a:endParaRPr lang="en-US" dirty="0"/>
          </a:p>
        </p:txBody>
      </p:sp>
      <p:sp>
        <p:nvSpPr>
          <p:cNvPr id="185347" name="Rectangle 3"/>
          <p:cNvSpPr>
            <a:spLocks noGrp="1" noChangeArrowheads="1"/>
          </p:cNvSpPr>
          <p:nvPr>
            <p:ph type="body" idx="1"/>
          </p:nvPr>
        </p:nvSpPr>
        <p:spPr/>
        <p:txBody>
          <a:bodyPr/>
          <a:lstStyle/>
          <a:p>
            <a:pPr marL="514350" indent="-514350">
              <a:buFont typeface="+mj-lt"/>
              <a:buAutoNum type="arabicPeriod"/>
            </a:pPr>
            <a:r>
              <a:rPr lang="en-US" dirty="0" smtClean="0"/>
              <a:t>Identify and state the problem</a:t>
            </a:r>
          </a:p>
          <a:p>
            <a:pPr marL="514350" indent="-514350">
              <a:buFont typeface="+mj-lt"/>
              <a:buAutoNum type="arabicPeriod"/>
            </a:pPr>
            <a:r>
              <a:rPr lang="en-US" dirty="0" smtClean="0"/>
              <a:t>Determine general and specific needs</a:t>
            </a:r>
          </a:p>
          <a:p>
            <a:pPr marL="514350" indent="-514350">
              <a:buFont typeface="+mj-lt"/>
              <a:buAutoNum type="arabicPeriod"/>
            </a:pPr>
            <a:r>
              <a:rPr lang="en-US" dirty="0" smtClean="0"/>
              <a:t>Consider philosophical approach to course</a:t>
            </a:r>
          </a:p>
          <a:p>
            <a:pPr marL="514350" indent="-514350">
              <a:buFont typeface="+mj-lt"/>
              <a:buAutoNum type="arabicPeriod"/>
            </a:pPr>
            <a:r>
              <a:rPr lang="en-US" dirty="0" smtClean="0"/>
              <a:t>Develop course objectives and content</a:t>
            </a:r>
          </a:p>
          <a:p>
            <a:pPr marL="514350" indent="-514350">
              <a:buFont typeface="+mj-lt"/>
              <a:buAutoNum type="arabicPeriod"/>
            </a:pPr>
            <a:r>
              <a:rPr lang="en-US" dirty="0" smtClean="0"/>
              <a:t>Assess student learning</a:t>
            </a:r>
          </a:p>
          <a:p>
            <a:pPr marL="514350" indent="-514350">
              <a:buFont typeface="+mj-lt"/>
              <a:buAutoNum type="arabicPeriod"/>
            </a:pPr>
            <a:r>
              <a:rPr lang="en-US" dirty="0" smtClean="0"/>
              <a:t>Modify/adapt the course</a:t>
            </a:r>
          </a:p>
          <a:p>
            <a:pPr marL="457200" lvl="1" indent="0">
              <a:buNone/>
            </a:pPr>
            <a:endParaRPr lang="en-US" dirty="0"/>
          </a:p>
        </p:txBody>
      </p:sp>
    </p:spTree>
    <p:extLst>
      <p:ext uri="{BB962C8B-B14F-4D97-AF65-F5344CB8AC3E}">
        <p14:creationId xmlns:p14="http://schemas.microsoft.com/office/powerpoint/2010/main" val="733030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Determine general and specific needs</a:t>
            </a:r>
            <a:endParaRPr lang="en-US" dirty="0"/>
          </a:p>
        </p:txBody>
      </p:sp>
      <p:sp>
        <p:nvSpPr>
          <p:cNvPr id="3" name="Content Placeholder 2"/>
          <p:cNvSpPr>
            <a:spLocks noGrp="1"/>
          </p:cNvSpPr>
          <p:nvPr>
            <p:ph idx="1"/>
          </p:nvPr>
        </p:nvSpPr>
        <p:spPr/>
        <p:txBody>
          <a:bodyPr>
            <a:normAutofit lnSpcReduction="10000"/>
          </a:bodyPr>
          <a:lstStyle/>
          <a:p>
            <a:r>
              <a:rPr lang="en-US" dirty="0" smtClean="0"/>
              <a:t>General needs</a:t>
            </a:r>
          </a:p>
          <a:p>
            <a:pPr lvl="1"/>
            <a:r>
              <a:rPr lang="en-US" dirty="0" smtClean="0"/>
              <a:t>For </a:t>
            </a:r>
            <a:r>
              <a:rPr lang="en-US" dirty="0"/>
              <a:t>instructors to explain their </a:t>
            </a:r>
            <a:r>
              <a:rPr lang="en-US" dirty="0" smtClean="0"/>
              <a:t>thinking</a:t>
            </a:r>
          </a:p>
          <a:p>
            <a:pPr marL="0" indent="0">
              <a:buNone/>
            </a:pPr>
            <a:endParaRPr lang="en-US" dirty="0" smtClean="0"/>
          </a:p>
          <a:p>
            <a:r>
              <a:rPr lang="en-US" dirty="0" smtClean="0"/>
              <a:t>Specific needs</a:t>
            </a:r>
          </a:p>
          <a:p>
            <a:pPr lvl="1"/>
            <a:r>
              <a:rPr lang="en-US" dirty="0" smtClean="0"/>
              <a:t>To recognize clues from the </a:t>
            </a:r>
            <a:r>
              <a:rPr lang="en-US" dirty="0" err="1" smtClean="0"/>
              <a:t>signalment</a:t>
            </a:r>
            <a:r>
              <a:rPr lang="en-US" dirty="0" smtClean="0"/>
              <a:t> (age, breed, sex), history, and physical examination</a:t>
            </a:r>
          </a:p>
          <a:p>
            <a:pPr lvl="1"/>
            <a:r>
              <a:rPr lang="en-US" dirty="0" smtClean="0"/>
              <a:t>To prioritize problems</a:t>
            </a:r>
          </a:p>
          <a:p>
            <a:pPr lvl="1"/>
            <a:r>
              <a:rPr lang="en-US" dirty="0"/>
              <a:t>To learn how to weight differential diagnoses</a:t>
            </a:r>
          </a:p>
          <a:p>
            <a:pPr lvl="1"/>
            <a:r>
              <a:rPr lang="en-US" dirty="0" smtClean="0"/>
              <a:t>To know when a finding is outside the ‘box’</a:t>
            </a:r>
          </a:p>
          <a:p>
            <a:pPr lvl="1"/>
            <a:endParaRPr lang="en-US" dirty="0" smtClean="0"/>
          </a:p>
          <a:p>
            <a:pPr lvl="1"/>
            <a:endParaRPr lang="en-US" dirty="0"/>
          </a:p>
          <a:p>
            <a:pPr marL="457200" lvl="1" indent="0">
              <a:buNone/>
            </a:pPr>
            <a:endParaRPr lang="en-US" dirty="0" smtClean="0"/>
          </a:p>
        </p:txBody>
      </p:sp>
    </p:spTree>
    <p:extLst>
      <p:ext uri="{BB962C8B-B14F-4D97-AF65-F5344CB8AC3E}">
        <p14:creationId xmlns:p14="http://schemas.microsoft.com/office/powerpoint/2010/main" val="12926729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Outside the Box</a:t>
            </a:r>
            <a:endParaRPr lang="en-US" dirty="0"/>
          </a:p>
        </p:txBody>
      </p:sp>
      <p:sp>
        <p:nvSpPr>
          <p:cNvPr id="3" name="Content Placeholder 2"/>
          <p:cNvSpPr>
            <a:spLocks noGrp="1"/>
          </p:cNvSpPr>
          <p:nvPr>
            <p:ph idx="1"/>
          </p:nvPr>
        </p:nvSpPr>
        <p:spPr/>
        <p:txBody>
          <a:bodyPr/>
          <a:lstStyle/>
          <a:p>
            <a:r>
              <a:rPr lang="en-US" dirty="0" smtClean="0"/>
              <a:t>‘Common diseases happen commonly’</a:t>
            </a:r>
          </a:p>
          <a:p>
            <a:r>
              <a:rPr lang="en-US" dirty="0" smtClean="0"/>
              <a:t>Can the novice learner recognize when a finding is outside the box?</a:t>
            </a:r>
          </a:p>
          <a:p>
            <a:endParaRPr lang="en-US" dirty="0"/>
          </a:p>
        </p:txBody>
      </p:sp>
      <p:sp>
        <p:nvSpPr>
          <p:cNvPr id="4" name="Cube 3"/>
          <p:cNvSpPr/>
          <p:nvPr/>
        </p:nvSpPr>
        <p:spPr>
          <a:xfrm>
            <a:off x="2438400" y="4419600"/>
            <a:ext cx="1981200" cy="2133600"/>
          </a:xfrm>
          <a:prstGeom prst="cube">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un 4"/>
          <p:cNvSpPr/>
          <p:nvPr/>
        </p:nvSpPr>
        <p:spPr>
          <a:xfrm>
            <a:off x="1371600" y="3200400"/>
            <a:ext cx="381000" cy="457200"/>
          </a:xfrm>
          <a:prstGeom prst="su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5181600" y="5483356"/>
            <a:ext cx="3733800" cy="400110"/>
          </a:xfrm>
          <a:prstGeom prst="rect">
            <a:avLst/>
          </a:prstGeom>
          <a:noFill/>
        </p:spPr>
        <p:txBody>
          <a:bodyPr wrap="square" rtlCol="0">
            <a:spAutoFit/>
          </a:bodyPr>
          <a:lstStyle/>
          <a:p>
            <a:r>
              <a:rPr lang="en-US" sz="2000" dirty="0" smtClean="0"/>
              <a:t>Acknowledgement: Dr. John Rush</a:t>
            </a:r>
            <a:endParaRPr lang="en-US" sz="2000" dirty="0"/>
          </a:p>
        </p:txBody>
      </p:sp>
    </p:spTree>
    <p:extLst>
      <p:ext uri="{BB962C8B-B14F-4D97-AF65-F5344CB8AC3E}">
        <p14:creationId xmlns:p14="http://schemas.microsoft.com/office/powerpoint/2010/main" val="22396441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path" presetSubtype="0" repeatCount="3000" accel="50000" decel="50000" fill="remove" grpId="1" nodeType="withEffect">
                                  <p:stCondLst>
                                    <p:cond delay="0"/>
                                  </p:stCondLst>
                                  <p:childTnLst>
                                    <p:animMotion origin="layout" path="M -4.7814E-6 2.53648E-6 C 0.00885 -0.00464 0.04025 -0.00904 0.05153 -0.00904 C 0.1211 -0.00904 0.19258 0.06254 0.19258 0.13435 C 0.19258 0.09821 0.22832 0.06254 0.26215 0.06254 C 0.29789 0.06254 0.33207 0.09868 0.33207 0.13435 C 0.33207 0.11628 0.34959 0.09821 0.36746 0.09821 C 0.38533 0.09821 0.4032 0.11582 0.4032 0.13435 C 0.4032 0.12508 0.41205 0.11628 0.42107 0.11628 C 0.42991 0.11628 0.43894 0.12555 0.43894 0.13435 C 0.43894 0.12972 0.44345 0.12508 0.44778 0.12508 C 0.45021 0.12508 0.45681 0.12972 0.45681 0.13435 C 0.45681 0.1318 0.45906 0.12972 0.46132 0.12972 C 0.46132 0.12902 0.466 0.1318 0.466 0.13435 C 0.466 0.13296 0.466 0.1318 0.46843 0.1318 C 0.46843 0.1325 0.47068 0.13319 0.47068 0.13435 C 0.47068 0.13366 0.47068 0.13296 0.47068 0.1325 C 0.47311 0.1325 0.47311 0.13319 0.47311 0.13366 C 0.47537 0.13366 0.47537 0.13319 0.47537 0.1325 C 0.4778 0.1325 0.4778 0.13319 0.4778 0.13366 " pathEditMode="relative" rAng="0" ptsTypes="fffffffffffffffffff">
                                      <p:cBhvr>
                                        <p:cTn id="6" dur="5000" fill="hold"/>
                                        <p:tgtEl>
                                          <p:spTgt spid="5"/>
                                        </p:tgtEl>
                                        <p:attrNameLst>
                                          <p:attrName>ppt_x</p:attrName>
                                          <p:attrName>ppt_y</p:attrName>
                                        </p:attrNameLst>
                                      </p:cBhvr>
                                      <p:rCtr x="23890" y="625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3403</TotalTime>
  <Words>848</Words>
  <Application>Microsoft Macintosh PowerPoint</Application>
  <PresentationFormat>On-screen Show (4:3)</PresentationFormat>
  <Paragraphs>140</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Tufts University Teaching Conference  Development of Clinical Reasoning</vt:lpstr>
      <vt:lpstr>Introduction: Medical Education</vt:lpstr>
      <vt:lpstr>Background of Participants</vt:lpstr>
      <vt:lpstr>Step 1: Identify and state the problem </vt:lpstr>
      <vt:lpstr>Identifying the Problem</vt:lpstr>
      <vt:lpstr>Development of a Clinician</vt:lpstr>
      <vt:lpstr>Workshop Outline Steps of the Process</vt:lpstr>
      <vt:lpstr>Step 2: Determine general and specific needs</vt:lpstr>
      <vt:lpstr>Outside the Box</vt:lpstr>
      <vt:lpstr>Step 3: Philosophical approach to course</vt:lpstr>
      <vt:lpstr>Step 4: Develop objectives and content</vt:lpstr>
      <vt:lpstr>What is clinical reasoning?</vt:lpstr>
      <vt:lpstr>PowerPoint Presentation</vt:lpstr>
      <vt:lpstr>PowerPoint Presentation</vt:lpstr>
      <vt:lpstr>Presentation</vt:lpstr>
      <vt:lpstr>Red bag delivery</vt:lpstr>
      <vt:lpstr>Step 5: Assess student learning</vt:lpstr>
      <vt:lpstr>Assessment in VM342 </vt:lpstr>
      <vt:lpstr>Step 6: Modify/adapt the course </vt:lpstr>
      <vt:lpstr>Step 6: Modify/adapt the course </vt:lpstr>
      <vt:lpstr>Questions</vt:lpstr>
    </vt:vector>
  </TitlesOfParts>
  <Company>Tufts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vetwrk</dc:creator>
  <cp:lastModifiedBy>Lindsay Cullen</cp:lastModifiedBy>
  <cp:revision>391</cp:revision>
  <dcterms:created xsi:type="dcterms:W3CDTF">2013-01-25T02:42:50Z</dcterms:created>
  <dcterms:modified xsi:type="dcterms:W3CDTF">2014-12-19T14:35:36Z</dcterms:modified>
</cp:coreProperties>
</file>